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39" r:id="rId4"/>
    <p:sldId id="340" r:id="rId5"/>
    <p:sldId id="386" r:id="rId6"/>
    <p:sldId id="338" r:id="rId7"/>
    <p:sldId id="387" r:id="rId8"/>
    <p:sldId id="388" r:id="rId9"/>
    <p:sldId id="389" r:id="rId10"/>
    <p:sldId id="390" r:id="rId11"/>
    <p:sldId id="391" r:id="rId12"/>
    <p:sldId id="397" r:id="rId13"/>
    <p:sldId id="398" r:id="rId14"/>
    <p:sldId id="399" r:id="rId15"/>
    <p:sldId id="400" r:id="rId16"/>
    <p:sldId id="401" r:id="rId17"/>
    <p:sldId id="402" r:id="rId18"/>
    <p:sldId id="403" r:id="rId19"/>
    <p:sldId id="408" r:id="rId20"/>
    <p:sldId id="409" r:id="rId21"/>
    <p:sldId id="410" r:id="rId22"/>
    <p:sldId id="411" r:id="rId23"/>
    <p:sldId id="414" r:id="rId24"/>
    <p:sldId id="412" r:id="rId25"/>
    <p:sldId id="413" r:id="rId26"/>
    <p:sldId id="385"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3727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57675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209084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273260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407847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142717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4130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420386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32372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95366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34E074E-5E86-4328-AAB5-2BF9AFC47577}" type="datetimeFigureOut">
              <a:rPr lang="it-IT" smtClean="0"/>
              <a:pPr/>
              <a:t>25/09/2019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51E826-26B5-415D-8E60-91DA8E5567AB}" type="slidenum">
              <a:rPr lang="it-IT" smtClean="0"/>
              <a:pPr/>
              <a:t>‹N›</a:t>
            </a:fld>
            <a:endParaRPr lang="it-IT"/>
          </a:p>
        </p:txBody>
      </p:sp>
    </p:spTree>
    <p:extLst>
      <p:ext uri="{BB962C8B-B14F-4D97-AF65-F5344CB8AC3E}">
        <p14:creationId xmlns:p14="http://schemas.microsoft.com/office/powerpoint/2010/main" val="204096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E074E-5E86-4328-AAB5-2BF9AFC47577}" type="datetimeFigureOut">
              <a:rPr lang="it-IT" smtClean="0"/>
              <a:pPr/>
              <a:t>25/09/2019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1E826-26B5-415D-8E60-91DA8E5567AB}" type="slidenum">
              <a:rPr lang="it-IT" smtClean="0"/>
              <a:pPr/>
              <a:t>‹N›</a:t>
            </a:fld>
            <a:endParaRPr lang="it-IT"/>
          </a:p>
        </p:txBody>
      </p:sp>
    </p:spTree>
    <p:extLst>
      <p:ext uri="{BB962C8B-B14F-4D97-AF65-F5344CB8AC3E}">
        <p14:creationId xmlns:p14="http://schemas.microsoft.com/office/powerpoint/2010/main" val="1105380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5" name="Rectangle 15"/>
          <p:cNvSpPr>
            <a:spLocks noChangeArrowheads="1"/>
          </p:cNvSpPr>
          <p:nvPr/>
        </p:nvSpPr>
        <p:spPr bwMode="auto">
          <a:xfrm>
            <a:off x="1950170" y="1183040"/>
            <a:ext cx="8208912" cy="1077218"/>
          </a:xfrm>
          <a:prstGeom prst="rect">
            <a:avLst/>
          </a:prstGeom>
          <a:solidFill>
            <a:schemeClr val="bg1">
              <a:alpha val="57000"/>
            </a:schemeClr>
          </a:solidFill>
          <a:ln w="9525">
            <a:noFill/>
            <a:miter lim="800000"/>
            <a:headEnd/>
            <a:tailEnd/>
          </a:ln>
          <a:effectLst>
            <a:softEdge rad="63500"/>
          </a:effectLst>
        </p:spPr>
        <p:txBody>
          <a:bodyPr>
            <a:spAutoFit/>
          </a:bodyPr>
          <a:lstStyle/>
          <a:p>
            <a:pPr algn="ctr">
              <a:defRPr/>
            </a:pPr>
            <a:endParaRPr lang="it-IT" sz="2000" dirty="0">
              <a:solidFill>
                <a:schemeClr val="accent6">
                  <a:lumMod val="75000"/>
                </a:schemeClr>
              </a:solidFill>
              <a:latin typeface="Calibri" pitchFamily="34" charset="0"/>
              <a:cs typeface="Calibri" pitchFamily="34" charset="0"/>
            </a:endParaRPr>
          </a:p>
          <a:p>
            <a:pPr algn="ctr" eaLnBrk="0" hangingPunct="0">
              <a:defRPr/>
            </a:pPr>
            <a:endParaRPr lang="it-IT" sz="20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15"/>
          <p:cNvSpPr>
            <a:spLocks noChangeArrowheads="1"/>
          </p:cNvSpPr>
          <p:nvPr/>
        </p:nvSpPr>
        <p:spPr bwMode="auto">
          <a:xfrm>
            <a:off x="1559803" y="893025"/>
            <a:ext cx="9924764" cy="3477875"/>
          </a:xfrm>
          <a:prstGeom prst="rect">
            <a:avLst/>
          </a:prstGeom>
          <a:solidFill>
            <a:schemeClr val="bg1">
              <a:alpha val="57000"/>
            </a:schemeClr>
          </a:solidFill>
          <a:ln w="9525">
            <a:noFill/>
            <a:miter lim="800000"/>
            <a:headEnd/>
            <a:tailEnd/>
          </a:ln>
          <a:effectLst>
            <a:softEdge rad="63500"/>
          </a:effectLst>
        </p:spPr>
        <p:txBody>
          <a:bodyPr wrap="square">
            <a:spAutoFit/>
          </a:bodyPr>
          <a:lstStyle/>
          <a:p>
            <a:pPr algn="ctr">
              <a:defRPr/>
            </a:pPr>
            <a:r>
              <a:rPr lang="it-IT" sz="3200" b="1" dirty="0">
                <a:solidFill>
                  <a:srgbClr val="000090"/>
                </a:solidFill>
                <a:latin typeface="Calibri" pitchFamily="34" charset="0"/>
                <a:cs typeface="Calibri" pitchFamily="34" charset="0"/>
              </a:rPr>
              <a:t>FEDERAZIONE ITALIANA GIUOCO CALCIO</a:t>
            </a:r>
            <a:endParaRPr lang="it-IT" sz="3200" dirty="0">
              <a:solidFill>
                <a:srgbClr val="000090"/>
              </a:solidFill>
              <a:latin typeface="Calibri" pitchFamily="34" charset="0"/>
              <a:cs typeface="Calibri" pitchFamily="34" charset="0"/>
            </a:endParaRPr>
          </a:p>
          <a:p>
            <a:pPr algn="ctr">
              <a:defRPr/>
            </a:pPr>
            <a:r>
              <a:rPr lang="it-IT" sz="2400" b="1" i="1" dirty="0">
                <a:solidFill>
                  <a:srgbClr val="000090"/>
                </a:solidFill>
                <a:latin typeface="Calibri" pitchFamily="34" charset="0"/>
                <a:cs typeface="Calibri" pitchFamily="34" charset="0"/>
              </a:rPr>
              <a:t>Settore Giovanile e Scolastico </a:t>
            </a:r>
            <a:endParaRPr lang="it-IT" sz="2400" b="1" i="1" dirty="0" smtClean="0">
              <a:solidFill>
                <a:srgbClr val="000090"/>
              </a:solidFill>
              <a:latin typeface="Calibri" pitchFamily="34" charset="0"/>
              <a:cs typeface="Calibri" pitchFamily="34" charset="0"/>
            </a:endParaRPr>
          </a:p>
          <a:p>
            <a:pPr algn="ctr">
              <a:defRPr/>
            </a:pPr>
            <a:r>
              <a:rPr lang="it-IT" sz="2400" b="1" i="1" dirty="0">
                <a:solidFill>
                  <a:srgbClr val="000090"/>
                </a:solidFill>
                <a:latin typeface="Calibri" pitchFamily="34" charset="0"/>
                <a:cs typeface="Calibri" pitchFamily="34" charset="0"/>
              </a:rPr>
              <a:t>COORDINAMENTO FEDERALE REGIONALE MARCHE S.G.S</a:t>
            </a:r>
          </a:p>
          <a:p>
            <a:pPr algn="ctr">
              <a:defRPr/>
            </a:pPr>
            <a:r>
              <a:rPr lang="it-IT" sz="2400" b="1" i="1" dirty="0" smtClean="0">
                <a:solidFill>
                  <a:srgbClr val="000090"/>
                </a:solidFill>
                <a:latin typeface="Calibri" pitchFamily="34" charset="0"/>
                <a:cs typeface="Calibri" pitchFamily="34" charset="0"/>
              </a:rPr>
              <a:t>Delegazione </a:t>
            </a:r>
            <a:r>
              <a:rPr lang="it-IT" sz="2400" b="1" i="1" dirty="0">
                <a:solidFill>
                  <a:srgbClr val="000090"/>
                </a:solidFill>
                <a:latin typeface="Calibri" pitchFamily="34" charset="0"/>
                <a:cs typeface="Calibri" pitchFamily="34" charset="0"/>
              </a:rPr>
              <a:t>Provinciale di </a:t>
            </a:r>
            <a:r>
              <a:rPr lang="it-IT" sz="2400" b="1" i="1" dirty="0" smtClean="0">
                <a:solidFill>
                  <a:srgbClr val="000090"/>
                </a:solidFill>
                <a:latin typeface="Calibri" pitchFamily="34" charset="0"/>
                <a:cs typeface="Calibri" pitchFamily="34" charset="0"/>
              </a:rPr>
              <a:t>Fermo</a:t>
            </a:r>
            <a:endParaRPr lang="it-IT" sz="2400" dirty="0">
              <a:solidFill>
                <a:srgbClr val="000090"/>
              </a:solidFill>
              <a:latin typeface="Calibri" pitchFamily="34" charset="0"/>
              <a:cs typeface="Calibri" pitchFamily="34" charset="0"/>
            </a:endParaRPr>
          </a:p>
          <a:p>
            <a:pPr algn="ctr" eaLnBrk="0" hangingPunct="0">
              <a:defRPr/>
            </a:pPr>
            <a:endParaRPr lang="it-IT" sz="20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a:buNone/>
            </a:pPr>
            <a:r>
              <a:rPr lang="it-IT" sz="3200" dirty="0" smtClean="0">
                <a:solidFill>
                  <a:srgbClr val="FF0000"/>
                </a:solidFill>
              </a:rPr>
              <a:t>PROGETTO TECNICO PULCINI </a:t>
            </a:r>
            <a:endParaRPr lang="it-IT" sz="3200" dirty="0">
              <a:solidFill>
                <a:srgbClr val="FF0000"/>
              </a:solidFill>
            </a:endParaRPr>
          </a:p>
          <a:p>
            <a:pPr algn="ctr">
              <a:buNone/>
            </a:pPr>
            <a:r>
              <a:rPr lang="it-IT" sz="3200" dirty="0" smtClean="0">
                <a:solidFill>
                  <a:srgbClr val="FF0000"/>
                </a:solidFill>
              </a:rPr>
              <a:t>“GRASSROOTS CHALLENGE”</a:t>
            </a:r>
            <a:endParaRPr lang="it-IT" sz="3200" dirty="0">
              <a:solidFill>
                <a:srgbClr val="FF0000"/>
              </a:solidFill>
            </a:endParaRPr>
          </a:p>
          <a:p>
            <a:pPr algn="ctr" eaLnBrk="0" hangingPunct="0">
              <a:defRPr/>
            </a:pPr>
            <a:endParaRPr lang="it-IT"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ndara" pitchFamily="34" charset="0"/>
              <a:cs typeface="+mn-cs"/>
            </a:endParaRPr>
          </a:p>
        </p:txBody>
      </p:sp>
    </p:spTree>
    <p:extLst>
      <p:ext uri="{BB962C8B-B14F-4D97-AF65-F5344CB8AC3E}">
        <p14:creationId xmlns:p14="http://schemas.microsoft.com/office/powerpoint/2010/main" val="160039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2757142"/>
            <a:ext cx="10515600" cy="3469660"/>
          </a:xfrm>
        </p:spPr>
        <p:txBody>
          <a:bodyPr>
            <a:normAutofit/>
          </a:bodyPr>
          <a:lstStyle/>
          <a:p>
            <a:pPr marL="0" indent="0" algn="ctr">
              <a:buNone/>
            </a:pPr>
            <a:r>
              <a:rPr lang="it-IT" sz="3000" dirty="0">
                <a:solidFill>
                  <a:srgbClr val="000090"/>
                </a:solidFill>
              </a:rPr>
              <a:t>L</a:t>
            </a:r>
            <a:r>
              <a:rPr lang="it-IT" sz="3000" dirty="0" smtClean="0">
                <a:solidFill>
                  <a:srgbClr val="000090"/>
                </a:solidFill>
              </a:rPr>
              <a:t>’organizzazione </a:t>
            </a:r>
            <a:r>
              <a:rPr lang="it-IT" sz="3000" dirty="0">
                <a:solidFill>
                  <a:srgbClr val="000090"/>
                </a:solidFill>
              </a:rPr>
              <a:t>del campo è stata così </a:t>
            </a:r>
            <a:r>
              <a:rPr lang="it-IT" sz="3000" dirty="0" smtClean="0">
                <a:solidFill>
                  <a:srgbClr val="000090"/>
                </a:solidFill>
              </a:rPr>
              <a:t>concepita:</a:t>
            </a:r>
            <a:endParaRPr lang="it-IT" sz="3000" dirty="0">
              <a:solidFill>
                <a:srgbClr val="000090"/>
              </a:solidFill>
            </a:endParaRPr>
          </a:p>
          <a:p>
            <a:pPr marL="0" indent="0" algn="just">
              <a:buNone/>
            </a:pPr>
            <a:endParaRPr lang="it-IT" dirty="0" smtClean="0">
              <a:solidFill>
                <a:srgbClr val="000090"/>
              </a:solidFill>
            </a:endParaRPr>
          </a:p>
          <a:p>
            <a:pPr marL="0" indent="0" algn="just">
              <a:buNone/>
            </a:pPr>
            <a:r>
              <a:rPr lang="it-IT" dirty="0">
                <a:solidFill>
                  <a:srgbClr val="000090"/>
                </a:solidFill>
              </a:rPr>
              <a:t>Al termine della seconda fase dedicata al confronto tecnico, il campo verrà liberato dei delimitatori superflui, subito pronto per disputare il confronto 7c7, suddiviso in </a:t>
            </a:r>
            <a:r>
              <a:rPr lang="it-IT" dirty="0" smtClean="0">
                <a:solidFill>
                  <a:srgbClr val="000090"/>
                </a:solidFill>
              </a:rPr>
              <a:t>3 </a:t>
            </a:r>
            <a:r>
              <a:rPr lang="it-IT" dirty="0">
                <a:solidFill>
                  <a:srgbClr val="000090"/>
                </a:solidFill>
              </a:rPr>
              <a:t>tempi da 15’ </a:t>
            </a:r>
            <a:r>
              <a:rPr lang="it-IT" dirty="0" smtClean="0">
                <a:solidFill>
                  <a:srgbClr val="000090"/>
                </a:solidFill>
              </a:rPr>
              <a:t>ciascuno, </a:t>
            </a:r>
            <a:r>
              <a:rPr lang="it-IT" dirty="0">
                <a:solidFill>
                  <a:srgbClr val="000090"/>
                </a:solidFill>
              </a:rPr>
              <a:t>con l’applicazione degli obblighi previsti per le sostituzioni. </a:t>
            </a:r>
            <a:endParaRPr lang="it-IT" dirty="0" smtClean="0">
              <a:solidFill>
                <a:srgbClr val="00009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0429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      </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Users\Matteo\Desktop\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9762" y="398585"/>
            <a:ext cx="8845807" cy="626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42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pic>
        <p:nvPicPr>
          <p:cNvPr id="7" name="Immagine 6" descr="Macintosh HD:Users:carlogiorgiutti:Desktop:Schermata 2018-12-28 alle 16.12.23.png"/>
          <p:cNvPicPr/>
          <p:nvPr/>
        </p:nvPicPr>
        <p:blipFill>
          <a:blip r:embed="rId4">
            <a:extLst>
              <a:ext uri="{28A0092B-C50C-407E-A947-70E740481C1C}">
                <a14:useLocalDpi xmlns:a14="http://schemas.microsoft.com/office/drawing/2010/main" val="0"/>
              </a:ext>
            </a:extLst>
          </a:blip>
          <a:srcRect/>
          <a:stretch>
            <a:fillRect/>
          </a:stretch>
        </p:blipFill>
        <p:spPr bwMode="auto">
          <a:xfrm>
            <a:off x="1207968" y="2163037"/>
            <a:ext cx="9787671" cy="4451003"/>
          </a:xfrm>
          <a:prstGeom prst="rect">
            <a:avLst/>
          </a:prstGeom>
          <a:noFill/>
        </p:spPr>
      </p:pic>
    </p:spTree>
    <p:extLst>
      <p:ext uri="{BB962C8B-B14F-4D97-AF65-F5344CB8AC3E}">
        <p14:creationId xmlns:p14="http://schemas.microsoft.com/office/powerpoint/2010/main" val="1716831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60183" y="2551837"/>
            <a:ext cx="10608472" cy="1938992"/>
          </a:xfrm>
          <a:prstGeom prst="rect">
            <a:avLst/>
          </a:prstGeom>
        </p:spPr>
        <p:txBody>
          <a:bodyPr wrap="square">
            <a:spAutoFit/>
          </a:bodyPr>
          <a:lstStyle/>
          <a:p>
            <a:pPr algn="just"/>
            <a:r>
              <a:rPr lang="it-IT" sz="2400" b="1" dirty="0">
                <a:solidFill>
                  <a:srgbClr val="000090"/>
                </a:solidFill>
              </a:rPr>
              <a:t>Descrizione</a:t>
            </a:r>
            <a:endParaRPr lang="it-IT" sz="2400" dirty="0">
              <a:solidFill>
                <a:srgbClr val="000090"/>
              </a:solidFill>
            </a:endParaRPr>
          </a:p>
          <a:p>
            <a:pPr algn="just"/>
            <a:r>
              <a:rPr lang="it-IT" sz="2400" dirty="0">
                <a:solidFill>
                  <a:srgbClr val="000090"/>
                </a:solidFill>
              </a:rPr>
              <a:t>Si gioca un 3vs3 in cui una squadra ha il compito di finalizzare verso una porta regolamentare della categoria Pulcini (dimensioni porta mt. 5x1,80 oppure mt. 4-6 x 1,60-2), mentre l'altra ha l'obiettivo di ricercare la realizzazione di un passaggio all'interno di due porticine di dimensioni ridotte. </a:t>
            </a:r>
          </a:p>
        </p:txBody>
      </p:sp>
    </p:spTree>
    <p:extLst>
      <p:ext uri="{BB962C8B-B14F-4D97-AF65-F5344CB8AC3E}">
        <p14:creationId xmlns:p14="http://schemas.microsoft.com/office/powerpoint/2010/main" val="1147130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60183" y="2056157"/>
            <a:ext cx="10608472" cy="4893647"/>
          </a:xfrm>
          <a:prstGeom prst="rect">
            <a:avLst/>
          </a:prstGeom>
        </p:spPr>
        <p:txBody>
          <a:bodyPr wrap="square">
            <a:spAutoFit/>
          </a:bodyPr>
          <a:lstStyle/>
          <a:p>
            <a:pPr algn="just"/>
            <a:r>
              <a:rPr lang="it-IT" sz="2400" b="1" dirty="0">
                <a:solidFill>
                  <a:srgbClr val="000090"/>
                </a:solidFill>
              </a:rPr>
              <a:t>Regole</a:t>
            </a:r>
            <a:endParaRPr lang="it-IT" sz="2400" dirty="0">
              <a:solidFill>
                <a:srgbClr val="000090"/>
              </a:solidFill>
            </a:endParaRPr>
          </a:p>
          <a:p>
            <a:pPr lvl="0" algn="just"/>
            <a:r>
              <a:rPr lang="it-IT" sz="2400" dirty="0">
                <a:solidFill>
                  <a:srgbClr val="000090"/>
                </a:solidFill>
              </a:rPr>
              <a:t>Nella partita una squadra è in difesa della porta grande, mentre l’altra è a difesa delle porticine realizzate con i delimitatori. Le squadre si invertiranno a metà del tempo, cioè dopo 3’</a:t>
            </a:r>
            <a:r>
              <a:rPr lang="it-IT" sz="2400" dirty="0" smtClean="0">
                <a:solidFill>
                  <a:srgbClr val="000090"/>
                </a:solidFill>
              </a:rPr>
              <a:t>.</a:t>
            </a:r>
            <a:r>
              <a:rPr lang="it-IT" sz="2400" b="1" dirty="0">
                <a:solidFill>
                  <a:srgbClr val="000090"/>
                </a:solidFill>
              </a:rPr>
              <a:t> </a:t>
            </a:r>
            <a:endParaRPr lang="it-IT" sz="2400" b="1" dirty="0" smtClean="0">
              <a:solidFill>
                <a:srgbClr val="000090"/>
              </a:solidFill>
            </a:endParaRPr>
          </a:p>
          <a:p>
            <a:pPr lvl="0" algn="just"/>
            <a:endParaRPr lang="it-IT" sz="2400" b="1" dirty="0" smtClean="0">
              <a:solidFill>
                <a:srgbClr val="000090"/>
              </a:solidFill>
            </a:endParaRPr>
          </a:p>
          <a:p>
            <a:pPr lvl="0" algn="just"/>
            <a:r>
              <a:rPr lang="it-IT" sz="2400" b="1" dirty="0" smtClean="0">
                <a:solidFill>
                  <a:srgbClr val="000090"/>
                </a:solidFill>
              </a:rPr>
              <a:t>IL </a:t>
            </a:r>
            <a:r>
              <a:rPr lang="it-IT" sz="2400" b="1" dirty="0">
                <a:solidFill>
                  <a:srgbClr val="000090"/>
                </a:solidFill>
              </a:rPr>
              <a:t>CAMPO DI GIOCO</a:t>
            </a:r>
            <a:r>
              <a:rPr lang="it-IT" sz="2400" dirty="0">
                <a:solidFill>
                  <a:srgbClr val="000090"/>
                </a:solidFill>
              </a:rPr>
              <a:t>. I limiti del campo vengono considerati attraverso le linee laterali e le linee di fondocampo su cui si trovano da una parte la porta per la partita della categoria Pulcini e dall’altra parte dalla linea che si crea con le due porticine definite dai delimitatori. </a:t>
            </a:r>
            <a:endParaRPr lang="it-IT" sz="2400" dirty="0" smtClean="0">
              <a:solidFill>
                <a:srgbClr val="000090"/>
              </a:solidFill>
            </a:endParaRPr>
          </a:p>
          <a:p>
            <a:pPr lvl="0" algn="just"/>
            <a:endParaRPr lang="it-IT" sz="2400" dirty="0">
              <a:solidFill>
                <a:srgbClr val="000090"/>
              </a:solidFill>
            </a:endParaRPr>
          </a:p>
          <a:p>
            <a:pPr lvl="0" algn="just"/>
            <a:r>
              <a:rPr lang="it-IT" sz="2400" b="1" dirty="0">
                <a:solidFill>
                  <a:srgbClr val="000090"/>
                </a:solidFill>
              </a:rPr>
              <a:t>GOL</a:t>
            </a:r>
            <a:r>
              <a:rPr lang="it-IT" sz="2400" dirty="0">
                <a:solidFill>
                  <a:srgbClr val="000090"/>
                </a:solidFill>
              </a:rPr>
              <a:t>. Il gol nelle porticine è da considerarsi valido solo attraverso un tiro rasoterra. Il pallone deve entrare all'interno dei due delimitatori (se la palla passa completamente sopra ad uno di questi, il gol non viene considerato valido). </a:t>
            </a:r>
          </a:p>
        </p:txBody>
      </p:sp>
    </p:spTree>
    <p:extLst>
      <p:ext uri="{BB962C8B-B14F-4D97-AF65-F5344CB8AC3E}">
        <p14:creationId xmlns:p14="http://schemas.microsoft.com/office/powerpoint/2010/main" val="603361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60183" y="2056157"/>
            <a:ext cx="10608472" cy="4893647"/>
          </a:xfrm>
          <a:prstGeom prst="rect">
            <a:avLst/>
          </a:prstGeom>
        </p:spPr>
        <p:txBody>
          <a:bodyPr wrap="square">
            <a:spAutoFit/>
          </a:bodyPr>
          <a:lstStyle/>
          <a:p>
            <a:pPr lvl="0" algn="just"/>
            <a:r>
              <a:rPr lang="it-IT" sz="2400" b="1" dirty="0">
                <a:solidFill>
                  <a:srgbClr val="000090"/>
                </a:solidFill>
              </a:rPr>
              <a:t>CALCIO D'ANGOLO</a:t>
            </a:r>
            <a:r>
              <a:rPr lang="it-IT" sz="2400" dirty="0">
                <a:solidFill>
                  <a:srgbClr val="000090"/>
                </a:solidFill>
              </a:rPr>
              <a:t>. Non è previsto il calcio d'angolo. Se la palla esce dalla linea di fondocampo viene rimessa in gioco sempre dalla squadra che difende la porta regolamentare del campo Pulcini; se invece esce oltre a linea sulla quale sono collocate le due porticine viene rimessa in gioco dalla squadra che ha il compito di difenderle. In seguito a 3 calci d'angolo non battuti si effettua un “tiro libero”. </a:t>
            </a:r>
            <a:endParaRPr lang="it-IT" sz="2400" dirty="0" smtClean="0">
              <a:solidFill>
                <a:srgbClr val="000090"/>
              </a:solidFill>
            </a:endParaRPr>
          </a:p>
          <a:p>
            <a:pPr lvl="0" algn="just"/>
            <a:endParaRPr lang="it-IT" sz="2400" dirty="0">
              <a:solidFill>
                <a:srgbClr val="000090"/>
              </a:solidFill>
            </a:endParaRPr>
          </a:p>
          <a:p>
            <a:pPr algn="just"/>
            <a:r>
              <a:rPr lang="it-IT" sz="2400" b="1" dirty="0">
                <a:solidFill>
                  <a:srgbClr val="000090"/>
                </a:solidFill>
              </a:rPr>
              <a:t>IL TIRO LIBERO</a:t>
            </a:r>
            <a:r>
              <a:rPr lang="it-IT" sz="2400" dirty="0">
                <a:solidFill>
                  <a:srgbClr val="000090"/>
                </a:solidFill>
              </a:rPr>
              <a:t>. Il tiro libero si esegue calciando la palla da un punto a scelta della linea di fondocampo della squadra che difende le due porticine. Il tiro non può ricevere opposizione da nessun avversario (non è previsto il portiere) ma per considerarsi valido nel momento in cui entra in rete non può avere una traiettoria rasoterra. Il pallone deve quindi entrare in rete con una traiettoria aerea (indipendentemente da come viene calciato). Il tiro libero si batte attraverso le stesse modalità per entrambe le squadre. </a:t>
            </a:r>
          </a:p>
        </p:txBody>
      </p:sp>
    </p:spTree>
    <p:extLst>
      <p:ext uri="{BB962C8B-B14F-4D97-AF65-F5344CB8AC3E}">
        <p14:creationId xmlns:p14="http://schemas.microsoft.com/office/powerpoint/2010/main" val="509844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60183" y="2056157"/>
            <a:ext cx="10608472" cy="3785652"/>
          </a:xfrm>
          <a:prstGeom prst="rect">
            <a:avLst/>
          </a:prstGeom>
        </p:spPr>
        <p:txBody>
          <a:bodyPr wrap="square">
            <a:spAutoFit/>
          </a:bodyPr>
          <a:lstStyle/>
          <a:p>
            <a:pPr lvl="0" algn="just"/>
            <a:r>
              <a:rPr lang="it-IT" sz="2400" b="1" dirty="0">
                <a:solidFill>
                  <a:srgbClr val="000090"/>
                </a:solidFill>
              </a:rPr>
              <a:t>RIPRESA DEL GIOCO</a:t>
            </a:r>
            <a:r>
              <a:rPr lang="it-IT" sz="2400" dirty="0">
                <a:solidFill>
                  <a:srgbClr val="000090"/>
                </a:solidFill>
              </a:rPr>
              <a:t>. La ripresa del gioco in seguito all'uscita dalla palla può essere eseguita attraverso un passaggio effettuato sia con i piedi che con le mani (qualora si scelga il passaggio con le mani, la rimessa in gioco avviene attraverso una rimessa laterale), oppure attraverso una conduzione palla autonoma (senza quindi il coinvolgimento di un compagno). Se il giocatore sceglie di riprendere il gioco attraverso una conduzione palla, la stessa deve partire da ferma dal punto in cui è precedentemente uscita (la ripresa del gioco non può essere effettuata conducendo la palla dall'esterno all'interno del campo senza interruzione). La stesse regole per la rimessa in gioco del pallone valgono in seguito ad un gol o nel caso di una rimessa da fondo campo che deve essere eseguita dal portiere </a:t>
            </a:r>
          </a:p>
        </p:txBody>
      </p:sp>
    </p:spTree>
    <p:extLst>
      <p:ext uri="{BB962C8B-B14F-4D97-AF65-F5344CB8AC3E}">
        <p14:creationId xmlns:p14="http://schemas.microsoft.com/office/powerpoint/2010/main" val="698472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898235" y="2489877"/>
            <a:ext cx="10608472" cy="3785652"/>
          </a:xfrm>
          <a:prstGeom prst="rect">
            <a:avLst/>
          </a:prstGeom>
        </p:spPr>
        <p:txBody>
          <a:bodyPr wrap="square">
            <a:spAutoFit/>
          </a:bodyPr>
          <a:lstStyle/>
          <a:p>
            <a:pPr lvl="0" algn="just"/>
            <a:r>
              <a:rPr lang="it-IT" sz="2400" b="1" dirty="0">
                <a:solidFill>
                  <a:srgbClr val="000090"/>
                </a:solidFill>
              </a:rPr>
              <a:t>CALCI DI PUNIZIONE</a:t>
            </a:r>
            <a:r>
              <a:rPr lang="it-IT" sz="2400" dirty="0">
                <a:solidFill>
                  <a:srgbClr val="000090"/>
                </a:solidFill>
              </a:rPr>
              <a:t>. Il calcio di punizione può essere battuto attraverso modalità diretta od indiretta, a discrezione del giocatore incaricato di batterlo, può inoltre essere battuto attraverso una conduzione palla autonoma (senza quindi il coinvolgimento di un compagno</a:t>
            </a:r>
            <a:r>
              <a:rPr lang="it-IT" sz="2400" dirty="0" smtClean="0">
                <a:solidFill>
                  <a:srgbClr val="000090"/>
                </a:solidFill>
              </a:rPr>
              <a:t>)</a:t>
            </a:r>
          </a:p>
          <a:p>
            <a:pPr lvl="0" algn="just"/>
            <a:endParaRPr lang="it-IT" sz="2400" dirty="0">
              <a:solidFill>
                <a:srgbClr val="000090"/>
              </a:solidFill>
            </a:endParaRPr>
          </a:p>
          <a:p>
            <a:pPr lvl="0" algn="just"/>
            <a:r>
              <a:rPr lang="it-IT" sz="2400" b="1" dirty="0">
                <a:solidFill>
                  <a:srgbClr val="000090"/>
                </a:solidFill>
              </a:rPr>
              <a:t>IL PORTIERE</a:t>
            </a:r>
            <a:r>
              <a:rPr lang="it-IT" sz="2400" dirty="0">
                <a:solidFill>
                  <a:srgbClr val="000090"/>
                </a:solidFill>
              </a:rPr>
              <a:t>. La squadra a difesa della porta singola ha un portiere che può prendere il pallone con le mani. Il portiere può cambiare durante lo svolgimento del gioco, l'eventuale sostituzione (tra lo stesso ed un giocatore di movimento) va comunicata sia al dirigente arbitro che agli avversari nel momento in cui il gioco è fermo. </a:t>
            </a:r>
          </a:p>
        </p:txBody>
      </p:sp>
    </p:spTree>
    <p:extLst>
      <p:ext uri="{BB962C8B-B14F-4D97-AF65-F5344CB8AC3E}">
        <p14:creationId xmlns:p14="http://schemas.microsoft.com/office/powerpoint/2010/main" val="4161045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3 CONTRO 3 COSTRUZIONE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898235" y="3047517"/>
            <a:ext cx="10608472" cy="2308324"/>
          </a:xfrm>
          <a:prstGeom prst="rect">
            <a:avLst/>
          </a:prstGeom>
        </p:spPr>
        <p:txBody>
          <a:bodyPr wrap="square">
            <a:spAutoFit/>
          </a:bodyPr>
          <a:lstStyle/>
          <a:p>
            <a:pPr lvl="0" algn="just"/>
            <a:r>
              <a:rPr lang="it-IT" sz="2400" b="1" dirty="0">
                <a:solidFill>
                  <a:srgbClr val="000090"/>
                </a:solidFill>
              </a:rPr>
              <a:t>RETROPASSAGGIO AL PORTIERE</a:t>
            </a:r>
            <a:r>
              <a:rPr lang="it-IT" sz="2400" dirty="0">
                <a:solidFill>
                  <a:srgbClr val="000090"/>
                </a:solidFill>
              </a:rPr>
              <a:t>. Il portiere non può prendere con le mani un eventuale retropassaggio da parte di un proprio compagno di squadra ed in questa circostanza può inoltre ricevere la pressione ed il contrasto da parte dell'avversario. </a:t>
            </a:r>
          </a:p>
          <a:p>
            <a:pPr algn="just"/>
            <a:r>
              <a:rPr lang="it-IT" sz="2400" b="1" dirty="0">
                <a:solidFill>
                  <a:srgbClr val="000090"/>
                </a:solidFill>
              </a:rPr>
              <a:t> </a:t>
            </a:r>
            <a:endParaRPr lang="it-IT" sz="2400" dirty="0">
              <a:solidFill>
                <a:srgbClr val="000090"/>
              </a:solidFill>
            </a:endParaRPr>
          </a:p>
          <a:p>
            <a:pPr algn="just"/>
            <a:r>
              <a:rPr lang="it-IT" sz="2400" dirty="0">
                <a:solidFill>
                  <a:srgbClr val="000090"/>
                </a:solidFill>
              </a:rPr>
              <a:t>Il gioco ha una durata di 6 minuti. Al termine del tempo di gioco risulta vincitrice la squadra che ha totalizzato il maggior numero di punti. </a:t>
            </a:r>
          </a:p>
        </p:txBody>
      </p:sp>
    </p:spTree>
    <p:extLst>
      <p:ext uri="{BB962C8B-B14F-4D97-AF65-F5344CB8AC3E}">
        <p14:creationId xmlns:p14="http://schemas.microsoft.com/office/powerpoint/2010/main" val="12005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CALCIO FORTE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pic>
        <p:nvPicPr>
          <p:cNvPr id="8" name="Immagine 7" descr="Macintosh HD:Users:carlogiorgiutti:Desktop:Schermata 2018-12-28 alle 16.46.57.png"/>
          <p:cNvPicPr/>
          <p:nvPr/>
        </p:nvPicPr>
        <p:blipFill>
          <a:blip r:embed="rId4">
            <a:extLst>
              <a:ext uri="{28A0092B-C50C-407E-A947-70E740481C1C}">
                <a14:useLocalDpi xmlns:a14="http://schemas.microsoft.com/office/drawing/2010/main" val="0"/>
              </a:ext>
            </a:extLst>
          </a:blip>
          <a:srcRect/>
          <a:stretch>
            <a:fillRect/>
          </a:stretch>
        </p:blipFill>
        <p:spPr bwMode="auto">
          <a:xfrm>
            <a:off x="743368" y="2254068"/>
            <a:ext cx="10701394" cy="4298013"/>
          </a:xfrm>
          <a:prstGeom prst="rect">
            <a:avLst/>
          </a:prstGeom>
          <a:noFill/>
        </p:spPr>
      </p:pic>
    </p:spTree>
    <p:extLst>
      <p:ext uri="{BB962C8B-B14F-4D97-AF65-F5344CB8AC3E}">
        <p14:creationId xmlns:p14="http://schemas.microsoft.com/office/powerpoint/2010/main" val="817020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1975810"/>
            <a:ext cx="10515600" cy="4581743"/>
          </a:xfrm>
        </p:spPr>
        <p:txBody>
          <a:bodyPr>
            <a:normAutofit/>
          </a:bodyPr>
          <a:lstStyle/>
          <a:p>
            <a:pPr marL="514350" indent="-514350" algn="just">
              <a:buFont typeface="+mj-ea"/>
              <a:buAutoNum type="circleNumDbPlain"/>
            </a:pPr>
            <a:r>
              <a:rPr lang="it-IT" dirty="0" smtClean="0">
                <a:solidFill>
                  <a:srgbClr val="FF0000"/>
                </a:solidFill>
              </a:rPr>
              <a:t>Strumenti </a:t>
            </a:r>
            <a:r>
              <a:rPr lang="it-IT" dirty="0">
                <a:solidFill>
                  <a:srgbClr val="FF0000"/>
                </a:solidFill>
              </a:rPr>
              <a:t>tecnici e didattici </a:t>
            </a:r>
            <a:r>
              <a:rPr lang="it-IT" dirty="0">
                <a:solidFill>
                  <a:srgbClr val="000090"/>
                </a:solidFill>
              </a:rPr>
              <a:t>legati al Programma di Sviluppo Territoriale che è stato lanciato </a:t>
            </a:r>
            <a:r>
              <a:rPr lang="it-IT" dirty="0" smtClean="0">
                <a:solidFill>
                  <a:srgbClr val="000090"/>
                </a:solidFill>
              </a:rPr>
              <a:t>lo scorso anno </a:t>
            </a:r>
            <a:r>
              <a:rPr lang="it-IT" dirty="0">
                <a:solidFill>
                  <a:srgbClr val="000090"/>
                </a:solidFill>
              </a:rPr>
              <a:t>per condividere un modello di riferimento nel territorio </a:t>
            </a:r>
            <a:endParaRPr lang="it-IT" dirty="0" smtClean="0">
              <a:solidFill>
                <a:srgbClr val="000090"/>
              </a:solidFill>
            </a:endParaRPr>
          </a:p>
          <a:p>
            <a:pPr marL="514350" indent="-514350" algn="just">
              <a:buFont typeface="+mj-ea"/>
              <a:buAutoNum type="circleNumDbPlain"/>
            </a:pPr>
            <a:r>
              <a:rPr lang="it-IT" dirty="0">
                <a:solidFill>
                  <a:srgbClr val="FF0000"/>
                </a:solidFill>
              </a:rPr>
              <a:t>P</a:t>
            </a:r>
            <a:r>
              <a:rPr lang="it-IT" dirty="0" smtClean="0">
                <a:solidFill>
                  <a:srgbClr val="FF0000"/>
                </a:solidFill>
              </a:rPr>
              <a:t>ercorso </a:t>
            </a:r>
            <a:r>
              <a:rPr lang="it-IT" dirty="0">
                <a:solidFill>
                  <a:srgbClr val="FF0000"/>
                </a:solidFill>
              </a:rPr>
              <a:t>educativo </a:t>
            </a:r>
            <a:r>
              <a:rPr lang="it-IT" dirty="0" smtClean="0">
                <a:solidFill>
                  <a:srgbClr val="FF0000"/>
                </a:solidFill>
              </a:rPr>
              <a:t>per le </a:t>
            </a:r>
            <a:r>
              <a:rPr lang="it-IT" dirty="0">
                <a:solidFill>
                  <a:srgbClr val="FF0000"/>
                </a:solidFill>
              </a:rPr>
              <a:t>società, </a:t>
            </a:r>
            <a:r>
              <a:rPr lang="it-IT" dirty="0">
                <a:solidFill>
                  <a:srgbClr val="000090"/>
                </a:solidFill>
              </a:rPr>
              <a:t>promuovendo il valore del Fair Play e, contestualmente, coinvolgendo i genitori ad essere parte integrante del confronto, dove il sostegno che loro stessi forniranno ai propri figli si traduce in </a:t>
            </a:r>
            <a:r>
              <a:rPr lang="it-IT" dirty="0">
                <a:solidFill>
                  <a:srgbClr val="FF0000"/>
                </a:solidFill>
              </a:rPr>
              <a:t>punteggi assegnati alla squadra.</a:t>
            </a:r>
          </a:p>
          <a:p>
            <a:pPr marL="514350" indent="-514350" algn="just">
              <a:buFont typeface="+mj-ea"/>
              <a:buAutoNum type="circleNumDbPlain"/>
            </a:pPr>
            <a:endParaRPr lang="it-IT" dirty="0" smtClean="0">
              <a:solidFill>
                <a:srgbClr val="000090"/>
              </a:solidFill>
            </a:endParaRPr>
          </a:p>
          <a:p>
            <a:pPr lvl="0">
              <a:buNone/>
            </a:pPr>
            <a:endParaRPr lang="it-IT" dirty="0">
              <a:solidFill>
                <a:srgbClr val="000090"/>
              </a:solidFill>
            </a:endParaRPr>
          </a:p>
          <a:p>
            <a:pPr>
              <a:buNone/>
            </a:pPr>
            <a:endParaRPr lang="it-IT" sz="2000" dirty="0" smtClean="0">
              <a:solidFill>
                <a:srgbClr val="00206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OBIETTIVI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CALCIO FORTE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91157" y="2690336"/>
            <a:ext cx="10438117" cy="3139321"/>
          </a:xfrm>
          <a:prstGeom prst="rect">
            <a:avLst/>
          </a:prstGeom>
        </p:spPr>
        <p:txBody>
          <a:bodyPr wrap="square">
            <a:spAutoFit/>
          </a:bodyPr>
          <a:lstStyle/>
          <a:p>
            <a:pPr algn="just"/>
            <a:r>
              <a:rPr lang="it-IT" b="1" dirty="0">
                <a:solidFill>
                  <a:srgbClr val="000090"/>
                </a:solidFill>
              </a:rPr>
              <a:t>Descrizione</a:t>
            </a:r>
            <a:endParaRPr lang="it-IT" dirty="0">
              <a:solidFill>
                <a:srgbClr val="000090"/>
              </a:solidFill>
            </a:endParaRPr>
          </a:p>
          <a:p>
            <a:pPr algn="just"/>
            <a:r>
              <a:rPr lang="it-IT" dirty="0">
                <a:solidFill>
                  <a:srgbClr val="000090"/>
                </a:solidFill>
              </a:rPr>
              <a:t>All'interno del rettangolo delimitato si posizionano due squadre da 3 giocatori ciascuna. Ogni gruppo staziona all'interno di una delle due metà campo. Si gioca con un pallone. Il gioco prevede un confronto tecnico tra le due squadre</a:t>
            </a:r>
            <a:r>
              <a:rPr lang="it-IT" dirty="0" smtClean="0">
                <a:solidFill>
                  <a:srgbClr val="000090"/>
                </a:solidFill>
              </a:rPr>
              <a:t>.</a:t>
            </a:r>
            <a:r>
              <a:rPr lang="it-IT" b="1" dirty="0">
                <a:solidFill>
                  <a:srgbClr val="000090"/>
                </a:solidFill>
              </a:rPr>
              <a:t> </a:t>
            </a:r>
            <a:endParaRPr lang="it-IT" b="1" dirty="0" smtClean="0">
              <a:solidFill>
                <a:srgbClr val="000090"/>
              </a:solidFill>
            </a:endParaRPr>
          </a:p>
          <a:p>
            <a:pPr algn="just"/>
            <a:endParaRPr lang="it-IT" b="1" dirty="0">
              <a:solidFill>
                <a:srgbClr val="000090"/>
              </a:solidFill>
            </a:endParaRPr>
          </a:p>
          <a:p>
            <a:pPr algn="just"/>
            <a:r>
              <a:rPr lang="it-IT" b="1" dirty="0" smtClean="0">
                <a:solidFill>
                  <a:srgbClr val="000090"/>
                </a:solidFill>
              </a:rPr>
              <a:t>Regole</a:t>
            </a:r>
            <a:endParaRPr lang="it-IT" dirty="0">
              <a:solidFill>
                <a:srgbClr val="000090"/>
              </a:solidFill>
            </a:endParaRPr>
          </a:p>
          <a:p>
            <a:pPr algn="just"/>
            <a:r>
              <a:rPr lang="it-IT" dirty="0">
                <a:solidFill>
                  <a:srgbClr val="000090"/>
                </a:solidFill>
              </a:rPr>
              <a:t>• Rimanendo all'interno della propria metà campo i giocatori della squadra in possesso palla devono cercare di realizzare un punto calciandola rasoterra oltre la linea di fondocampo avversaria. </a:t>
            </a:r>
          </a:p>
          <a:p>
            <a:pPr algn="just"/>
            <a:r>
              <a:rPr lang="it-IT" dirty="0">
                <a:solidFill>
                  <a:srgbClr val="000090"/>
                </a:solidFill>
              </a:rPr>
              <a:t>Di seguito vengono presentate le modalità attraverso le quali si può effettuare un punto e le situazioni che portano invece al cambio di possesso della palla. </a:t>
            </a:r>
          </a:p>
          <a:p>
            <a:pPr algn="just"/>
            <a:endParaRPr lang="it-IT" dirty="0">
              <a:solidFill>
                <a:srgbClr val="000090"/>
              </a:solidFill>
            </a:endParaRPr>
          </a:p>
        </p:txBody>
      </p:sp>
    </p:spTree>
    <p:extLst>
      <p:ext uri="{BB962C8B-B14F-4D97-AF65-F5344CB8AC3E}">
        <p14:creationId xmlns:p14="http://schemas.microsoft.com/office/powerpoint/2010/main" val="28549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CALCIO FORTE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91157" y="2690336"/>
            <a:ext cx="10438117" cy="3970318"/>
          </a:xfrm>
          <a:prstGeom prst="rect">
            <a:avLst/>
          </a:prstGeom>
        </p:spPr>
        <p:txBody>
          <a:bodyPr wrap="square">
            <a:spAutoFit/>
          </a:bodyPr>
          <a:lstStyle/>
          <a:p>
            <a:pPr algn="just"/>
            <a:r>
              <a:rPr lang="it-IT" b="1" dirty="0">
                <a:solidFill>
                  <a:srgbClr val="000090"/>
                </a:solidFill>
              </a:rPr>
              <a:t>Modalità di assegnazione del punteggio: </a:t>
            </a:r>
            <a:endParaRPr lang="it-IT" dirty="0">
              <a:solidFill>
                <a:srgbClr val="000090"/>
              </a:solidFill>
            </a:endParaRPr>
          </a:p>
          <a:p>
            <a:pPr lvl="0" algn="just"/>
            <a:r>
              <a:rPr lang="it-IT" dirty="0">
                <a:solidFill>
                  <a:srgbClr val="000090"/>
                </a:solidFill>
              </a:rPr>
              <a:t>Il pallone, calciato con traiettoria rasoterra, termina oltre la linea di fondocampo avversaria.</a:t>
            </a:r>
          </a:p>
          <a:p>
            <a:pPr lvl="0" algn="just"/>
            <a:r>
              <a:rPr lang="it-IT" dirty="0">
                <a:solidFill>
                  <a:srgbClr val="000090"/>
                </a:solidFill>
              </a:rPr>
              <a:t>Il pallone, calciato con traiettoria rasoterra, viene controllato in modo errato dagli avversari, la palla si alza e finisce oltre la linea di fondocampo (con qualsiasi modalità, rasoterra con traiettoria aerea o rimbalzando). </a:t>
            </a:r>
            <a:endParaRPr lang="it-IT" dirty="0" smtClean="0">
              <a:solidFill>
                <a:srgbClr val="000090"/>
              </a:solidFill>
            </a:endParaRPr>
          </a:p>
          <a:p>
            <a:pPr algn="just"/>
            <a:endParaRPr lang="it-IT" b="1" dirty="0" smtClean="0">
              <a:solidFill>
                <a:srgbClr val="000090"/>
              </a:solidFill>
            </a:endParaRPr>
          </a:p>
          <a:p>
            <a:pPr algn="just"/>
            <a:r>
              <a:rPr lang="it-IT" b="1" dirty="0" smtClean="0">
                <a:solidFill>
                  <a:srgbClr val="000090"/>
                </a:solidFill>
              </a:rPr>
              <a:t>Modalità </a:t>
            </a:r>
            <a:r>
              <a:rPr lang="it-IT" b="1" dirty="0">
                <a:solidFill>
                  <a:srgbClr val="000090"/>
                </a:solidFill>
              </a:rPr>
              <a:t>per effettuare il cambio di possesso della palla: </a:t>
            </a:r>
            <a:endParaRPr lang="it-IT" dirty="0">
              <a:solidFill>
                <a:srgbClr val="000090"/>
              </a:solidFill>
            </a:endParaRPr>
          </a:p>
          <a:p>
            <a:pPr lvl="0" algn="just"/>
            <a:r>
              <a:rPr lang="it-IT" dirty="0">
                <a:solidFill>
                  <a:srgbClr val="000090"/>
                </a:solidFill>
              </a:rPr>
              <a:t>Se la palla viene calciata con traiettoria aerea, automaticamente è da considerarsi in possesso della squadra avversaria. </a:t>
            </a:r>
          </a:p>
          <a:p>
            <a:pPr lvl="0" algn="just"/>
            <a:r>
              <a:rPr lang="it-IT" dirty="0">
                <a:solidFill>
                  <a:srgbClr val="000090"/>
                </a:solidFill>
              </a:rPr>
              <a:t>La palla, calciata rasoterra, in seguito al controllo della squadra avversaria, esce dalla loro metà campo lateralmente o frontalmente (superando quindi la linea che divide le due metà campo). </a:t>
            </a:r>
          </a:p>
          <a:p>
            <a:pPr lvl="0" algn="just"/>
            <a:r>
              <a:rPr lang="it-IT" dirty="0">
                <a:solidFill>
                  <a:srgbClr val="000090"/>
                </a:solidFill>
              </a:rPr>
              <a:t>Dopo aver controllato il pallone, la squadra che l'ha ricevuto ne tiene il possesso per un tempo superiore ai 10”. </a:t>
            </a:r>
          </a:p>
          <a:p>
            <a:pPr lvl="0" algn="just"/>
            <a:r>
              <a:rPr lang="it-IT" dirty="0">
                <a:solidFill>
                  <a:srgbClr val="000090"/>
                </a:solidFill>
              </a:rPr>
              <a:t>Il giocatore della squadra in possesso palla calcia la stessa da una posizione esterna alla propria metà campo </a:t>
            </a:r>
          </a:p>
          <a:p>
            <a:pPr lvl="0" algn="just"/>
            <a:r>
              <a:rPr lang="it-IT" dirty="0">
                <a:solidFill>
                  <a:srgbClr val="000090"/>
                </a:solidFill>
              </a:rPr>
              <a:t>Il cambio del possesso del pallone avviene attraverso un passaggio effettuato alla squadra </a:t>
            </a:r>
            <a:r>
              <a:rPr lang="it-IT" dirty="0" smtClean="0">
                <a:solidFill>
                  <a:srgbClr val="000090"/>
                </a:solidFill>
              </a:rPr>
              <a:t>avversaria</a:t>
            </a:r>
            <a:endParaRPr lang="it-IT" dirty="0">
              <a:solidFill>
                <a:srgbClr val="000090"/>
              </a:solidFill>
            </a:endParaRPr>
          </a:p>
        </p:txBody>
      </p:sp>
    </p:spTree>
    <p:extLst>
      <p:ext uri="{BB962C8B-B14F-4D97-AF65-F5344CB8AC3E}">
        <p14:creationId xmlns:p14="http://schemas.microsoft.com/office/powerpoint/2010/main" val="2476060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67263" y="1688371"/>
            <a:ext cx="11073077" cy="511155"/>
          </a:xfrm>
        </p:spPr>
        <p:txBody>
          <a:bodyPr>
            <a:normAutofit/>
          </a:bodyPr>
          <a:lstStyle/>
          <a:p>
            <a:pPr marL="0" indent="0" algn="ctr">
              <a:buNone/>
            </a:pPr>
            <a:r>
              <a:rPr lang="it-IT" sz="2600" dirty="0" smtClean="0">
                <a:solidFill>
                  <a:srgbClr val="000090"/>
                </a:solidFill>
              </a:rPr>
              <a:t>CALCIO FORTE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LE ESERCITAZIONI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91157" y="2272106"/>
            <a:ext cx="10438117" cy="4524316"/>
          </a:xfrm>
          <a:prstGeom prst="rect">
            <a:avLst/>
          </a:prstGeom>
        </p:spPr>
        <p:txBody>
          <a:bodyPr wrap="square">
            <a:spAutoFit/>
          </a:bodyPr>
          <a:lstStyle/>
          <a:p>
            <a:pPr algn="just"/>
            <a:r>
              <a:rPr lang="it-IT" b="1" dirty="0">
                <a:solidFill>
                  <a:srgbClr val="000090"/>
                </a:solidFill>
              </a:rPr>
              <a:t>Quando il pallone si considera “in gioco”: </a:t>
            </a:r>
            <a:endParaRPr lang="it-IT" dirty="0">
              <a:solidFill>
                <a:srgbClr val="000090"/>
              </a:solidFill>
            </a:endParaRPr>
          </a:p>
          <a:p>
            <a:pPr algn="just"/>
            <a:r>
              <a:rPr lang="it-IT" dirty="0">
                <a:solidFill>
                  <a:srgbClr val="000090"/>
                </a:solidFill>
              </a:rPr>
              <a:t>• In seguito ad un punto od un cambio palla, i 10 secondi di tempo utili ad effettuare l'azione di tiro vengono calcolati dal momento in cui il pallone entra nella metà campo della squadra che deve giocarlo. Il tempo dell'azione non tiene conto dei secondi necessari per recuperare il pallone uscito dal campo di gioco. </a:t>
            </a:r>
          </a:p>
          <a:p>
            <a:pPr algn="just"/>
            <a:endParaRPr lang="it-IT" b="1" dirty="0" smtClean="0">
              <a:solidFill>
                <a:srgbClr val="000090"/>
              </a:solidFill>
            </a:endParaRPr>
          </a:p>
          <a:p>
            <a:pPr algn="just"/>
            <a:r>
              <a:rPr lang="it-IT" b="1" dirty="0" smtClean="0">
                <a:solidFill>
                  <a:srgbClr val="000090"/>
                </a:solidFill>
              </a:rPr>
              <a:t>Regole </a:t>
            </a:r>
            <a:r>
              <a:rPr lang="it-IT" b="1" dirty="0">
                <a:solidFill>
                  <a:srgbClr val="000090"/>
                </a:solidFill>
              </a:rPr>
              <a:t>complementari per la squadra in possesso: </a:t>
            </a:r>
            <a:endParaRPr lang="it-IT" dirty="0">
              <a:solidFill>
                <a:srgbClr val="000090"/>
              </a:solidFill>
            </a:endParaRPr>
          </a:p>
          <a:p>
            <a:pPr algn="just"/>
            <a:r>
              <a:rPr lang="it-IT" dirty="0">
                <a:solidFill>
                  <a:srgbClr val="000090"/>
                </a:solidFill>
              </a:rPr>
              <a:t>Non esiste un numero di tocchi predefinito per il giocatore che riceve il pallone, questo può essere: giocato di prima intenzione verso il campo avversario; controllato e calciato; controllato, condotto e poi passato ad un compagno; controllato, condotto e calciato verso il campo avversario. Ogni azione tecnica che segue la ricezione è quindi a discrezione dei giocatori coinvolti nel gioco. </a:t>
            </a:r>
          </a:p>
          <a:p>
            <a:pPr algn="just"/>
            <a:r>
              <a:rPr lang="it-IT" dirty="0">
                <a:solidFill>
                  <a:srgbClr val="000090"/>
                </a:solidFill>
              </a:rPr>
              <a:t>I giocatori della squadra in possesso palla possono trasmettersi il pallone il numero delle volte che lo desiderano (rimando all'interno dei 10 secondi previsti da ogni azione di gioco) oppure, se lo ritengono opportuno, anche calciare di prima intenzione verso il campo avversario. </a:t>
            </a:r>
          </a:p>
          <a:p>
            <a:pPr algn="just"/>
            <a:r>
              <a:rPr lang="it-IT" dirty="0">
                <a:solidFill>
                  <a:srgbClr val="000090"/>
                </a:solidFill>
              </a:rPr>
              <a:t> </a:t>
            </a:r>
          </a:p>
          <a:p>
            <a:pPr algn="just"/>
            <a:r>
              <a:rPr lang="it-IT" dirty="0">
                <a:solidFill>
                  <a:srgbClr val="000090"/>
                </a:solidFill>
              </a:rPr>
              <a:t>Il gioco ha una durata di 6 minuti. Al termine del tempo di gioco risulta vincitrice la squadra che ha totalizzato il maggior numero di punti. </a:t>
            </a:r>
          </a:p>
        </p:txBody>
      </p:sp>
    </p:spTree>
    <p:extLst>
      <p:ext uri="{BB962C8B-B14F-4D97-AF65-F5344CB8AC3E}">
        <p14:creationId xmlns:p14="http://schemas.microsoft.com/office/powerpoint/2010/main" val="3085898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a:xfrm>
            <a:off x="1524000" y="1"/>
            <a:ext cx="10515600" cy="682387"/>
          </a:xfrm>
        </p:spPr>
        <p:txBody>
          <a:bodyPr>
            <a:normAutofit/>
          </a:bodyPr>
          <a:lstStyle/>
          <a:p>
            <a:pPr algn="ctr"/>
            <a:r>
              <a:rPr lang="it-IT" sz="28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TECNICI</a:t>
            </a:r>
            <a:endParaRPr lang="it-IT" sz="28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1753882" y="610136"/>
            <a:ext cx="10438117" cy="6247864"/>
          </a:xfrm>
          <a:prstGeom prst="rect">
            <a:avLst/>
          </a:prstGeom>
        </p:spPr>
        <p:txBody>
          <a:bodyPr wrap="square">
            <a:spAutoFit/>
          </a:bodyPr>
          <a:lstStyle/>
          <a:p>
            <a:r>
              <a:rPr lang="it-IT" sz="2000" dirty="0" smtClean="0">
                <a:solidFill>
                  <a:schemeClr val="accent5">
                    <a:lumMod val="75000"/>
                  </a:schemeClr>
                </a:solidFill>
              </a:rPr>
              <a:t>1</a:t>
            </a:r>
            <a:r>
              <a:rPr lang="it-IT" sz="2000" dirty="0">
                <a:solidFill>
                  <a:schemeClr val="accent5">
                    <a:lumMod val="75000"/>
                  </a:schemeClr>
                </a:solidFill>
              </a:rPr>
              <a:t>) Nel “3vs3 in costruzione”: i tiri liberi si alterneranno nella porta grande sia per chi attacca la porta grande che per chi attacca le due porticine. </a:t>
            </a:r>
          </a:p>
          <a:p>
            <a:r>
              <a:rPr lang="it-IT" sz="2000" dirty="0">
                <a:solidFill>
                  <a:schemeClr val="accent5">
                    <a:lumMod val="75000"/>
                  </a:schemeClr>
                </a:solidFill>
              </a:rPr>
              <a:t>2) Nel “3vs3 in costruzione”: il pallone deve entrare all'interno dei due delimitatori che saranno due coni (se la palla “abbatte” uno di questi, il gol non viene considerato valido). </a:t>
            </a:r>
          </a:p>
          <a:p>
            <a:r>
              <a:rPr lang="it-IT" sz="2000" dirty="0">
                <a:solidFill>
                  <a:schemeClr val="accent5">
                    <a:lumMod val="75000"/>
                  </a:schemeClr>
                </a:solidFill>
              </a:rPr>
              <a:t>3) Nel “3vs3 in costruzione”: la ripresa del gioco in seguito all'uscita dalla palla può essere eseguita attraverso un passaggio effettuato sia con i piedi che con le mani: </a:t>
            </a:r>
          </a:p>
          <a:p>
            <a:r>
              <a:rPr lang="it-IT" sz="2000" dirty="0" smtClean="0">
                <a:solidFill>
                  <a:schemeClr val="accent5">
                    <a:lumMod val="75000"/>
                  </a:schemeClr>
                </a:solidFill>
              </a:rPr>
              <a:t>con </a:t>
            </a:r>
            <a:r>
              <a:rPr lang="it-IT" sz="2000" dirty="0">
                <a:solidFill>
                  <a:schemeClr val="accent5">
                    <a:lumMod val="75000"/>
                  </a:schemeClr>
                </a:solidFill>
              </a:rPr>
              <a:t>le mani attraverso una rimessa laterale, con i piedi da fondo campo. </a:t>
            </a:r>
          </a:p>
          <a:p>
            <a:r>
              <a:rPr lang="it-IT" sz="2000" dirty="0">
                <a:solidFill>
                  <a:schemeClr val="accent5">
                    <a:lumMod val="75000"/>
                  </a:schemeClr>
                </a:solidFill>
              </a:rPr>
              <a:t>4) Nel “3vs3 in costruzione”: non è possibile sostare davanti le porticine. </a:t>
            </a:r>
          </a:p>
          <a:p>
            <a:r>
              <a:rPr lang="it-IT" sz="2000" dirty="0">
                <a:solidFill>
                  <a:schemeClr val="accent5">
                    <a:lumMod val="75000"/>
                  </a:schemeClr>
                </a:solidFill>
              </a:rPr>
              <a:t>5) Nel “3vs3 in costruzione” e nel “calcio forte” si effettueranno 2 rotazioni da 6’ suddivise in due mini tempi da 3 minuti: dopo i primi 3 minuti, ci sarà il cambio del campo per il 3 vs 3 in costruzione (chi difendeva la porta grande difenderà le porte piccole), ricordando che ogni tempo va conteggiato a sé. </a:t>
            </a:r>
          </a:p>
          <a:p>
            <a:r>
              <a:rPr lang="it-IT" sz="2000" dirty="0">
                <a:solidFill>
                  <a:schemeClr val="accent5">
                    <a:lumMod val="75000"/>
                  </a:schemeClr>
                </a:solidFill>
              </a:rPr>
              <a:t>6) Rimessa in gioco della palla: le rimesse laterali si batteranno dal punto dove è uscita la palla; se saranno effettuate con i piedi, la palla dovrà essere posizionata sulla linea. </a:t>
            </a:r>
          </a:p>
          <a:p>
            <a:r>
              <a:rPr lang="it-IT" sz="2000" dirty="0">
                <a:solidFill>
                  <a:schemeClr val="accent5">
                    <a:lumMod val="75000"/>
                  </a:schemeClr>
                </a:solidFill>
              </a:rPr>
              <a:t>7) Nella rimessa con i piedi si potrà rimettere la palla in gioco sia in modo autonomo (conduzione) sia in collaborazione (passaggio). </a:t>
            </a:r>
          </a:p>
          <a:p>
            <a:r>
              <a:rPr lang="it-IT" sz="2000" dirty="0">
                <a:solidFill>
                  <a:schemeClr val="accent5">
                    <a:lumMod val="75000"/>
                  </a:schemeClr>
                </a:solidFill>
              </a:rPr>
              <a:t>8) Nella rimessa con le mani si potrà solo rimettere la palla in gioco con la collaborazione (passaggio). </a:t>
            </a:r>
          </a:p>
          <a:p>
            <a:r>
              <a:rPr lang="it-IT" sz="2000" dirty="0">
                <a:solidFill>
                  <a:schemeClr val="accent5">
                    <a:lumMod val="75000"/>
                  </a:schemeClr>
                </a:solidFill>
              </a:rPr>
              <a:t>9) Non esiste l’autogol nel “calcio forte” nel caso in cui i giocatori passandosi la palla la fanno uscire dietro la loro metà campo. </a:t>
            </a:r>
          </a:p>
        </p:txBody>
      </p:sp>
    </p:spTree>
    <p:extLst>
      <p:ext uri="{BB962C8B-B14F-4D97-AF65-F5344CB8AC3E}">
        <p14:creationId xmlns:p14="http://schemas.microsoft.com/office/powerpoint/2010/main" val="490075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a:xfrm>
            <a:off x="1149683" y="594187"/>
            <a:ext cx="10515600" cy="1325563"/>
          </a:xfrm>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DISTRIBUZIONE GIOCATORI IN CAMPO</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pic>
        <p:nvPicPr>
          <p:cNvPr id="2050" name="Picture 2" descr="C:\Users\Matteo\Desktop\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541" y="1919750"/>
            <a:ext cx="9215884" cy="43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11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a:xfrm>
            <a:off x="838200" y="1960549"/>
            <a:ext cx="10515600" cy="1325563"/>
          </a:xfrm>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MODALITA’ ASSEGNAZIONE PUNTEGGI INCONTRO</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975670" y="3449312"/>
            <a:ext cx="10438117" cy="2554545"/>
          </a:xfrm>
          <a:prstGeom prst="rect">
            <a:avLst/>
          </a:prstGeom>
        </p:spPr>
        <p:txBody>
          <a:bodyPr wrap="square">
            <a:spAutoFit/>
          </a:bodyPr>
          <a:lstStyle/>
          <a:p>
            <a:pPr algn="just"/>
            <a:r>
              <a:rPr lang="it-IT" sz="2000" dirty="0">
                <a:solidFill>
                  <a:srgbClr val="000090"/>
                </a:solidFill>
              </a:rPr>
              <a:t>Il punteggio dell’incontro terrà conto dei principi su cui si basa l’attività nelle categorie di base. Il risultato della gara sarà infatti la somma dei punti ottenuti nel corso del confronto, in modo che in ogni gara i giovani calciatori impegnati siano il più possibile motivati in ogni momento.</a:t>
            </a:r>
          </a:p>
          <a:p>
            <a:pPr algn="just"/>
            <a:r>
              <a:rPr lang="it-IT" sz="2000" dirty="0">
                <a:solidFill>
                  <a:srgbClr val="000090"/>
                </a:solidFill>
              </a:rPr>
              <a:t>Quindi, in linea di principio, ogni mini-gara viene conteggiata a sé, assegnando 1 punto per ogni incontro vinto o pareggiato. Nello specifico, ai fini della determinazione del punteggio finale, ogni fase assegna un punto per il risultato finale come segue: </a:t>
            </a:r>
            <a:r>
              <a:rPr lang="it-IT" sz="2000" dirty="0" smtClean="0">
                <a:solidFill>
                  <a:srgbClr val="000090"/>
                </a:solidFill>
              </a:rPr>
              <a:t>2 punti </a:t>
            </a:r>
            <a:r>
              <a:rPr lang="it-IT" sz="2000" dirty="0">
                <a:solidFill>
                  <a:srgbClr val="000090"/>
                </a:solidFill>
              </a:rPr>
              <a:t>per il risultato del confronto </a:t>
            </a:r>
            <a:r>
              <a:rPr lang="it-IT" sz="2000" dirty="0" smtClean="0">
                <a:solidFill>
                  <a:srgbClr val="000090"/>
                </a:solidFill>
              </a:rPr>
              <a:t>tecnico (1 punto per ogni rotazione), </a:t>
            </a:r>
            <a:r>
              <a:rPr lang="it-IT" sz="2000" dirty="0">
                <a:solidFill>
                  <a:srgbClr val="000090"/>
                </a:solidFill>
              </a:rPr>
              <a:t>1 punto per ogni tempo di </a:t>
            </a:r>
            <a:r>
              <a:rPr lang="it-IT" sz="2000" dirty="0" smtClean="0">
                <a:solidFill>
                  <a:srgbClr val="000090"/>
                </a:solidFill>
              </a:rPr>
              <a:t>gioco (massimo 3 punti).</a:t>
            </a:r>
          </a:p>
          <a:p>
            <a:pPr algn="just"/>
            <a:r>
              <a:rPr lang="it-IT" sz="2000" dirty="0" smtClean="0">
                <a:solidFill>
                  <a:srgbClr val="000090"/>
                </a:solidFill>
              </a:rPr>
              <a:t>Il risultato finale potrà vedere assegnato ad una squadra un massimo di </a:t>
            </a:r>
            <a:r>
              <a:rPr lang="it-IT" sz="2000" smtClean="0">
                <a:solidFill>
                  <a:srgbClr val="000090"/>
                </a:solidFill>
              </a:rPr>
              <a:t>5 punti.</a:t>
            </a:r>
            <a:endParaRPr lang="it-IT" sz="2000" dirty="0">
              <a:solidFill>
                <a:srgbClr val="000090"/>
              </a:solidFill>
            </a:endParaRPr>
          </a:p>
        </p:txBody>
      </p:sp>
    </p:spTree>
    <p:extLst>
      <p:ext uri="{BB962C8B-B14F-4D97-AF65-F5344CB8AC3E}">
        <p14:creationId xmlns:p14="http://schemas.microsoft.com/office/powerpoint/2010/main" val="255788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5" name="Rectangle 15"/>
          <p:cNvSpPr>
            <a:spLocks noChangeArrowheads="1"/>
          </p:cNvSpPr>
          <p:nvPr/>
        </p:nvSpPr>
        <p:spPr bwMode="auto">
          <a:xfrm>
            <a:off x="1950170" y="1183040"/>
            <a:ext cx="8208912" cy="1077218"/>
          </a:xfrm>
          <a:prstGeom prst="rect">
            <a:avLst/>
          </a:prstGeom>
          <a:solidFill>
            <a:schemeClr val="bg1">
              <a:alpha val="57000"/>
            </a:schemeClr>
          </a:solidFill>
          <a:ln w="9525">
            <a:noFill/>
            <a:miter lim="800000"/>
            <a:headEnd/>
            <a:tailEnd/>
          </a:ln>
          <a:effectLst>
            <a:softEdge rad="63500"/>
          </a:effectLst>
        </p:spPr>
        <p:txBody>
          <a:bodyPr>
            <a:spAutoFit/>
          </a:bodyPr>
          <a:lstStyle/>
          <a:p>
            <a:pPr algn="ctr">
              <a:defRPr/>
            </a:pPr>
            <a:endParaRPr lang="it-IT" sz="2000" dirty="0">
              <a:solidFill>
                <a:schemeClr val="accent6">
                  <a:lumMod val="75000"/>
                </a:schemeClr>
              </a:solidFill>
              <a:latin typeface="Calibri" pitchFamily="34" charset="0"/>
              <a:cs typeface="Calibri" pitchFamily="34" charset="0"/>
            </a:endParaRPr>
          </a:p>
          <a:p>
            <a:pPr algn="ctr" eaLnBrk="0" hangingPunct="0">
              <a:defRPr/>
            </a:pPr>
            <a:endParaRPr lang="it-IT" sz="20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15"/>
          <p:cNvSpPr>
            <a:spLocks noChangeArrowheads="1"/>
          </p:cNvSpPr>
          <p:nvPr/>
        </p:nvSpPr>
        <p:spPr bwMode="auto">
          <a:xfrm>
            <a:off x="1559803" y="893025"/>
            <a:ext cx="9924764" cy="3477875"/>
          </a:xfrm>
          <a:prstGeom prst="rect">
            <a:avLst/>
          </a:prstGeom>
          <a:solidFill>
            <a:schemeClr val="bg1">
              <a:alpha val="57000"/>
            </a:schemeClr>
          </a:solidFill>
          <a:ln w="9525">
            <a:noFill/>
            <a:miter lim="800000"/>
            <a:headEnd/>
            <a:tailEnd/>
          </a:ln>
          <a:effectLst>
            <a:softEdge rad="63500"/>
          </a:effectLst>
        </p:spPr>
        <p:txBody>
          <a:bodyPr wrap="square">
            <a:spAutoFit/>
          </a:bodyPr>
          <a:lstStyle/>
          <a:p>
            <a:pPr algn="ctr">
              <a:defRPr/>
            </a:pPr>
            <a:r>
              <a:rPr lang="it-IT" sz="3200" b="1" dirty="0">
                <a:solidFill>
                  <a:srgbClr val="000090"/>
                </a:solidFill>
                <a:latin typeface="Calibri" pitchFamily="34" charset="0"/>
                <a:cs typeface="Calibri" pitchFamily="34" charset="0"/>
              </a:rPr>
              <a:t>FEDERAZIONE ITALIANA GIUOCO CALCIO</a:t>
            </a:r>
            <a:endParaRPr lang="it-IT" sz="3200" dirty="0">
              <a:solidFill>
                <a:srgbClr val="000090"/>
              </a:solidFill>
              <a:latin typeface="Calibri" pitchFamily="34" charset="0"/>
              <a:cs typeface="Calibri" pitchFamily="34" charset="0"/>
            </a:endParaRPr>
          </a:p>
          <a:p>
            <a:pPr algn="ctr">
              <a:defRPr/>
            </a:pPr>
            <a:r>
              <a:rPr lang="it-IT" sz="2400" b="1" i="1" dirty="0">
                <a:solidFill>
                  <a:srgbClr val="000090"/>
                </a:solidFill>
                <a:latin typeface="Calibri" pitchFamily="34" charset="0"/>
                <a:cs typeface="Calibri" pitchFamily="34" charset="0"/>
              </a:rPr>
              <a:t>Settore Giovanile e Scolastico </a:t>
            </a:r>
            <a:endParaRPr lang="it-IT" sz="2400" b="1" i="1" dirty="0" smtClean="0">
              <a:solidFill>
                <a:srgbClr val="000090"/>
              </a:solidFill>
              <a:latin typeface="Calibri" pitchFamily="34" charset="0"/>
              <a:cs typeface="Calibri" pitchFamily="34" charset="0"/>
            </a:endParaRPr>
          </a:p>
          <a:p>
            <a:pPr algn="ctr">
              <a:defRPr/>
            </a:pPr>
            <a:r>
              <a:rPr lang="it-IT" sz="2400" b="1" i="1" dirty="0">
                <a:solidFill>
                  <a:srgbClr val="000090"/>
                </a:solidFill>
                <a:latin typeface="Calibri" pitchFamily="34" charset="0"/>
                <a:cs typeface="Calibri" pitchFamily="34" charset="0"/>
              </a:rPr>
              <a:t>COORDINAMENTO FEDERALE REGIONALE MARCHE S.G.S</a:t>
            </a:r>
          </a:p>
          <a:p>
            <a:pPr algn="ctr">
              <a:defRPr/>
            </a:pPr>
            <a:r>
              <a:rPr lang="it-IT" sz="2400" b="1" i="1" dirty="0" smtClean="0">
                <a:solidFill>
                  <a:srgbClr val="000090"/>
                </a:solidFill>
                <a:latin typeface="Calibri" pitchFamily="34" charset="0"/>
                <a:cs typeface="Calibri" pitchFamily="34" charset="0"/>
              </a:rPr>
              <a:t>Delegazione </a:t>
            </a:r>
            <a:r>
              <a:rPr lang="it-IT" sz="2400" b="1" i="1" dirty="0">
                <a:solidFill>
                  <a:srgbClr val="000090"/>
                </a:solidFill>
                <a:latin typeface="Calibri" pitchFamily="34" charset="0"/>
                <a:cs typeface="Calibri" pitchFamily="34" charset="0"/>
              </a:rPr>
              <a:t>Provinciale di </a:t>
            </a:r>
            <a:r>
              <a:rPr lang="it-IT" sz="2400" b="1" i="1" dirty="0" smtClean="0">
                <a:solidFill>
                  <a:srgbClr val="000090"/>
                </a:solidFill>
                <a:latin typeface="Calibri" pitchFamily="34" charset="0"/>
                <a:cs typeface="Calibri" pitchFamily="34" charset="0"/>
              </a:rPr>
              <a:t>Fermo</a:t>
            </a:r>
            <a:endParaRPr lang="it-IT" sz="2400" dirty="0">
              <a:solidFill>
                <a:srgbClr val="000090"/>
              </a:solidFill>
              <a:latin typeface="Calibri" pitchFamily="34" charset="0"/>
              <a:cs typeface="Calibri" pitchFamily="34" charset="0"/>
            </a:endParaRPr>
          </a:p>
          <a:p>
            <a:pPr algn="ctr" eaLnBrk="0" hangingPunct="0">
              <a:defRPr/>
            </a:pPr>
            <a:endParaRPr lang="it-IT" sz="2000"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a:buNone/>
            </a:pPr>
            <a:r>
              <a:rPr lang="it-IT" sz="3200" dirty="0" smtClean="0">
                <a:solidFill>
                  <a:srgbClr val="FF0000"/>
                </a:solidFill>
              </a:rPr>
              <a:t>PROGETTO TECNICO PULCINI </a:t>
            </a:r>
            <a:endParaRPr lang="it-IT" sz="3200" dirty="0">
              <a:solidFill>
                <a:srgbClr val="FF0000"/>
              </a:solidFill>
            </a:endParaRPr>
          </a:p>
          <a:p>
            <a:pPr algn="ctr">
              <a:buNone/>
            </a:pPr>
            <a:r>
              <a:rPr lang="it-IT" sz="3200" dirty="0" smtClean="0">
                <a:solidFill>
                  <a:srgbClr val="FF0000"/>
                </a:solidFill>
              </a:rPr>
              <a:t>“GRASSROOTS CHALLENGE”</a:t>
            </a:r>
            <a:endParaRPr lang="it-IT" sz="3200" dirty="0">
              <a:solidFill>
                <a:srgbClr val="FF0000"/>
              </a:solidFill>
            </a:endParaRPr>
          </a:p>
          <a:p>
            <a:pPr algn="ctr" eaLnBrk="0" hangingPunct="0">
              <a:defRPr/>
            </a:pPr>
            <a:endParaRPr lang="it-IT"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defRPr/>
            </a:pPr>
            <a:endParaRPr lang="it-IT" sz="800" dirty="0">
              <a:solidFill>
                <a:schemeClr val="accent6">
                  <a:lumMod val="75000"/>
                </a:schemeClr>
              </a:solidFill>
              <a:effectLst>
                <a:outerShdw blurRad="38100" dist="38100" dir="2700000" algn="tl">
                  <a:srgbClr val="000000">
                    <a:alpha val="43137"/>
                  </a:srgbClr>
                </a:outerShdw>
              </a:effectLst>
              <a:latin typeface="Candara" pitchFamily="34" charset="0"/>
              <a:cs typeface="+mn-cs"/>
            </a:endParaRPr>
          </a:p>
        </p:txBody>
      </p:sp>
    </p:spTree>
    <p:extLst>
      <p:ext uri="{BB962C8B-B14F-4D97-AF65-F5344CB8AC3E}">
        <p14:creationId xmlns:p14="http://schemas.microsoft.com/office/powerpoint/2010/main" val="657792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2360781"/>
            <a:ext cx="10515600" cy="3851801"/>
          </a:xfrm>
        </p:spPr>
        <p:txBody>
          <a:bodyPr>
            <a:normAutofit/>
          </a:bodyPr>
          <a:lstStyle/>
          <a:p>
            <a:pPr marL="0" indent="0" algn="just">
              <a:buNone/>
            </a:pPr>
            <a:r>
              <a:rPr lang="it-IT" dirty="0">
                <a:solidFill>
                  <a:srgbClr val="000090"/>
                </a:solidFill>
              </a:rPr>
              <a:t>In particolare, le 4 proposte/gioco del Torneo presentano le seguenti caratteristiche pratiche</a:t>
            </a:r>
            <a:r>
              <a:rPr lang="it-IT" dirty="0" smtClean="0">
                <a:solidFill>
                  <a:srgbClr val="000090"/>
                </a:solidFill>
              </a:rPr>
              <a:t>:</a:t>
            </a:r>
          </a:p>
          <a:p>
            <a:r>
              <a:rPr lang="it-IT" dirty="0" smtClean="0">
                <a:solidFill>
                  <a:srgbClr val="000090"/>
                </a:solidFill>
              </a:rPr>
              <a:t>semplicità </a:t>
            </a:r>
            <a:r>
              <a:rPr lang="it-IT" dirty="0">
                <a:solidFill>
                  <a:srgbClr val="000090"/>
                </a:solidFill>
              </a:rPr>
              <a:t>organizzativa; </a:t>
            </a:r>
            <a:endParaRPr lang="it-IT" dirty="0" smtClean="0">
              <a:solidFill>
                <a:srgbClr val="000090"/>
              </a:solidFill>
            </a:endParaRPr>
          </a:p>
          <a:p>
            <a:r>
              <a:rPr lang="it-IT" dirty="0" smtClean="0">
                <a:solidFill>
                  <a:srgbClr val="000090"/>
                </a:solidFill>
              </a:rPr>
              <a:t>numero </a:t>
            </a:r>
            <a:r>
              <a:rPr lang="it-IT" dirty="0">
                <a:solidFill>
                  <a:srgbClr val="000090"/>
                </a:solidFill>
              </a:rPr>
              <a:t>ridotto di giocatori (3c3); </a:t>
            </a:r>
            <a:endParaRPr lang="it-IT" dirty="0" smtClean="0">
              <a:solidFill>
                <a:srgbClr val="000090"/>
              </a:solidFill>
            </a:endParaRPr>
          </a:p>
          <a:p>
            <a:r>
              <a:rPr lang="it-IT" dirty="0" smtClean="0">
                <a:solidFill>
                  <a:srgbClr val="000090"/>
                </a:solidFill>
              </a:rPr>
              <a:t>elevato </a:t>
            </a:r>
            <a:r>
              <a:rPr lang="it-IT" dirty="0">
                <a:solidFill>
                  <a:srgbClr val="000090"/>
                </a:solidFill>
              </a:rPr>
              <a:t>tempo di impegno motorio sul compito concesso ai giovani giocatori e giocatrici rispetto alle tempistiche riservate ad ogni proposta</a:t>
            </a:r>
            <a:r>
              <a:rPr lang="it-IT" dirty="0" smtClean="0">
                <a:solidFill>
                  <a:srgbClr val="000090"/>
                </a:solidFill>
              </a:rPr>
              <a:t>;</a:t>
            </a:r>
          </a:p>
          <a:p>
            <a:r>
              <a:rPr lang="it-IT" dirty="0" smtClean="0">
                <a:solidFill>
                  <a:srgbClr val="000090"/>
                </a:solidFill>
              </a:rPr>
              <a:t>attività </a:t>
            </a:r>
            <a:r>
              <a:rPr lang="it-IT" dirty="0">
                <a:solidFill>
                  <a:srgbClr val="000090"/>
                </a:solidFill>
              </a:rPr>
              <a:t>situazionale che prevede scelte e confronto; </a:t>
            </a:r>
            <a:endParaRPr lang="it-IT" dirty="0" smtClean="0">
              <a:solidFill>
                <a:srgbClr val="000090"/>
              </a:solidFill>
            </a:endParaRPr>
          </a:p>
          <a:p>
            <a:pPr lvl="0">
              <a:buNone/>
            </a:pPr>
            <a:endParaRPr lang="it-IT" dirty="0">
              <a:solidFill>
                <a:srgbClr val="000090"/>
              </a:solidFill>
            </a:endParaRPr>
          </a:p>
          <a:p>
            <a:pPr>
              <a:buNone/>
            </a:pPr>
            <a:endParaRPr lang="it-IT" sz="2000" dirty="0" smtClean="0">
              <a:solidFill>
                <a:srgbClr val="00206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PRESUPPOSTI METODOLOGICI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15264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2360781"/>
            <a:ext cx="10515600" cy="3851801"/>
          </a:xfrm>
        </p:spPr>
        <p:txBody>
          <a:bodyPr>
            <a:normAutofit/>
          </a:bodyPr>
          <a:lstStyle/>
          <a:p>
            <a:r>
              <a:rPr lang="it-IT" dirty="0">
                <a:solidFill>
                  <a:srgbClr val="000090"/>
                </a:solidFill>
              </a:rPr>
              <a:t>elevata densità di esperienze motorie e tecniche; </a:t>
            </a:r>
          </a:p>
          <a:p>
            <a:r>
              <a:rPr lang="it-IT" dirty="0">
                <a:solidFill>
                  <a:srgbClr val="000090"/>
                </a:solidFill>
              </a:rPr>
              <a:t>possibilità di successo per giocatori con caratteristiche fisico/tecniche differenti;</a:t>
            </a:r>
          </a:p>
          <a:p>
            <a:r>
              <a:rPr lang="it-IT" dirty="0">
                <a:solidFill>
                  <a:srgbClr val="000090"/>
                </a:solidFill>
              </a:rPr>
              <a:t>approccio ludico; </a:t>
            </a:r>
          </a:p>
          <a:p>
            <a:r>
              <a:rPr lang="it-IT" dirty="0">
                <a:solidFill>
                  <a:srgbClr val="000090"/>
                </a:solidFill>
              </a:rPr>
              <a:t>diversificazione degli obiettivi tecnici; </a:t>
            </a:r>
          </a:p>
          <a:p>
            <a:r>
              <a:rPr lang="it-IT" dirty="0">
                <a:solidFill>
                  <a:srgbClr val="000090"/>
                </a:solidFill>
              </a:rPr>
              <a:t>sviluppo di principi di gioco. </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PRESUPPOSTI METODOLOGICI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2500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216816" y="2184027"/>
            <a:ext cx="11800958" cy="4166690"/>
          </a:xfrm>
        </p:spPr>
        <p:txBody>
          <a:bodyPr>
            <a:normAutofit lnSpcReduction="10000"/>
          </a:bodyPr>
          <a:lstStyle/>
          <a:p>
            <a:pPr marL="0" indent="0" algn="just">
              <a:buNone/>
            </a:pPr>
            <a:r>
              <a:rPr lang="it-IT" dirty="0">
                <a:solidFill>
                  <a:srgbClr val="000090"/>
                </a:solidFill>
              </a:rPr>
              <a:t>L</a:t>
            </a:r>
            <a:r>
              <a:rPr lang="it-IT" dirty="0" smtClean="0">
                <a:solidFill>
                  <a:srgbClr val="000090"/>
                </a:solidFill>
              </a:rPr>
              <a:t>e </a:t>
            </a:r>
            <a:r>
              <a:rPr lang="it-IT" dirty="0">
                <a:solidFill>
                  <a:srgbClr val="000090"/>
                </a:solidFill>
              </a:rPr>
              <a:t>squadre si confronteranno in </a:t>
            </a:r>
            <a:r>
              <a:rPr lang="it-IT" dirty="0" smtClean="0">
                <a:solidFill>
                  <a:srgbClr val="000090"/>
                </a:solidFill>
              </a:rPr>
              <a:t>quattro diverse </a:t>
            </a:r>
            <a:r>
              <a:rPr lang="it-IT" dirty="0">
                <a:solidFill>
                  <a:srgbClr val="000090"/>
                </a:solidFill>
              </a:rPr>
              <a:t>modalità che per questa </a:t>
            </a:r>
            <a:r>
              <a:rPr lang="it-IT" dirty="0" smtClean="0">
                <a:solidFill>
                  <a:srgbClr val="000090"/>
                </a:solidFill>
              </a:rPr>
              <a:t>fase autunnale </a:t>
            </a:r>
            <a:r>
              <a:rPr lang="it-IT" dirty="0">
                <a:solidFill>
                  <a:srgbClr val="000090"/>
                </a:solidFill>
              </a:rPr>
              <a:t>si sintetizzano in: </a:t>
            </a:r>
          </a:p>
          <a:p>
            <a:pPr marL="514350" indent="-514350">
              <a:buAutoNum type="arabicParenR"/>
            </a:pPr>
            <a:r>
              <a:rPr lang="it-IT" b="1" dirty="0" smtClean="0">
                <a:solidFill>
                  <a:srgbClr val="FF0000"/>
                </a:solidFill>
              </a:rPr>
              <a:t>Partita </a:t>
            </a:r>
            <a:r>
              <a:rPr lang="it-IT" b="1" dirty="0">
                <a:solidFill>
                  <a:srgbClr val="FF0000"/>
                </a:solidFill>
              </a:rPr>
              <a:t>3c3 in situazione semplificata </a:t>
            </a:r>
            <a:r>
              <a:rPr lang="it-IT" dirty="0" smtClean="0">
                <a:solidFill>
                  <a:srgbClr val="000090"/>
                </a:solidFill>
              </a:rPr>
              <a:t>(3c3 </a:t>
            </a:r>
            <a:r>
              <a:rPr lang="it-IT" dirty="0">
                <a:solidFill>
                  <a:srgbClr val="000090"/>
                </a:solidFill>
              </a:rPr>
              <a:t>in costruzione</a:t>
            </a:r>
            <a:r>
              <a:rPr lang="it-IT" dirty="0" smtClean="0">
                <a:solidFill>
                  <a:srgbClr val="000090"/>
                </a:solidFill>
              </a:rPr>
              <a:t>)</a:t>
            </a:r>
          </a:p>
          <a:p>
            <a:pPr marL="514350" indent="-514350">
              <a:buAutoNum type="arabicParenR"/>
            </a:pPr>
            <a:endParaRPr lang="it-IT" dirty="0" smtClean="0">
              <a:solidFill>
                <a:srgbClr val="000090"/>
              </a:solidFill>
            </a:endParaRPr>
          </a:p>
          <a:p>
            <a:pPr marL="514350" indent="-514350">
              <a:buAutoNum type="arabicParenR"/>
            </a:pPr>
            <a:r>
              <a:rPr lang="it-IT" b="1" dirty="0" smtClean="0">
                <a:solidFill>
                  <a:srgbClr val="FF0000"/>
                </a:solidFill>
              </a:rPr>
              <a:t>Giochi </a:t>
            </a:r>
            <a:r>
              <a:rPr lang="it-IT" b="1" dirty="0">
                <a:solidFill>
                  <a:srgbClr val="FF0000"/>
                </a:solidFill>
              </a:rPr>
              <a:t>di tecnica </a:t>
            </a:r>
            <a:r>
              <a:rPr lang="it-IT" dirty="0" smtClean="0">
                <a:solidFill>
                  <a:srgbClr val="000090"/>
                </a:solidFill>
              </a:rPr>
              <a:t>(calcio </a:t>
            </a:r>
            <a:r>
              <a:rPr lang="it-IT" dirty="0">
                <a:solidFill>
                  <a:srgbClr val="000090"/>
                </a:solidFill>
              </a:rPr>
              <a:t>forte</a:t>
            </a:r>
            <a:r>
              <a:rPr lang="it-IT" dirty="0" smtClean="0">
                <a:solidFill>
                  <a:srgbClr val="000090"/>
                </a:solidFill>
              </a:rPr>
              <a:t>)</a:t>
            </a:r>
          </a:p>
          <a:p>
            <a:pPr marL="514350" indent="-514350">
              <a:buAutoNum type="arabicParenR"/>
            </a:pPr>
            <a:endParaRPr lang="it-IT" dirty="0" smtClean="0">
              <a:solidFill>
                <a:srgbClr val="000090"/>
              </a:solidFill>
            </a:endParaRPr>
          </a:p>
          <a:p>
            <a:pPr marL="514350" indent="-514350">
              <a:buAutoNum type="arabicParenR"/>
            </a:pPr>
            <a:r>
              <a:rPr lang="it-IT" b="1" dirty="0" smtClean="0">
                <a:solidFill>
                  <a:srgbClr val="FF0000"/>
                </a:solidFill>
              </a:rPr>
              <a:t>Partite 7c7</a:t>
            </a:r>
          </a:p>
          <a:p>
            <a:pPr marL="514350" indent="-514350">
              <a:buAutoNum type="arabicParenR"/>
            </a:pPr>
            <a:endParaRPr lang="it-IT" dirty="0">
              <a:solidFill>
                <a:srgbClr val="000090"/>
              </a:solidFill>
            </a:endParaRPr>
          </a:p>
          <a:p>
            <a:pPr marL="514350" indent="-514350">
              <a:buAutoNum type="arabicParenR"/>
            </a:pPr>
            <a:r>
              <a:rPr lang="it-IT" b="1" dirty="0" smtClean="0">
                <a:solidFill>
                  <a:srgbClr val="FF0000"/>
                </a:solidFill>
              </a:rPr>
              <a:t>Graduatoria </a:t>
            </a:r>
            <a:r>
              <a:rPr lang="it-IT" b="1" dirty="0">
                <a:solidFill>
                  <a:srgbClr val="FF0000"/>
                </a:solidFill>
              </a:rPr>
              <a:t>Partecipazione, Tifo e Fair Play</a:t>
            </a:r>
            <a:endParaRPr lang="it-IT" dirty="0">
              <a:solidFill>
                <a:srgbClr val="FF0000"/>
              </a:solidFill>
            </a:endParaRPr>
          </a:p>
          <a:p>
            <a:pPr>
              <a:buNone/>
            </a:pPr>
            <a:endParaRPr lang="it-IT" sz="2000" dirty="0" smtClean="0">
              <a:solidFill>
                <a:srgbClr val="00206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0447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2983630"/>
            <a:ext cx="10515600" cy="2455832"/>
          </a:xfrm>
        </p:spPr>
        <p:txBody>
          <a:bodyPr>
            <a:normAutofit fontScale="92500"/>
          </a:bodyPr>
          <a:lstStyle/>
          <a:p>
            <a:pPr algn="just"/>
            <a:r>
              <a:rPr lang="it-IT" dirty="0" smtClean="0">
                <a:solidFill>
                  <a:srgbClr val="000090"/>
                </a:solidFill>
              </a:rPr>
              <a:t>Organizzazione semplice, </a:t>
            </a:r>
            <a:r>
              <a:rPr lang="it-IT" dirty="0">
                <a:solidFill>
                  <a:srgbClr val="000090"/>
                </a:solidFill>
              </a:rPr>
              <a:t>utilizzando pochi attrezzi, senza dover spostare nulla di impegnativo, lasciando quindi più spazio possibile in termini di tempo al divertimento dei </a:t>
            </a:r>
            <a:r>
              <a:rPr lang="it-IT" dirty="0" smtClean="0">
                <a:solidFill>
                  <a:srgbClr val="000090"/>
                </a:solidFill>
              </a:rPr>
              <a:t>bambini</a:t>
            </a:r>
            <a:endParaRPr lang="it-IT" dirty="0">
              <a:solidFill>
                <a:srgbClr val="000090"/>
              </a:solidFill>
            </a:endParaRPr>
          </a:p>
          <a:p>
            <a:pPr algn="just"/>
            <a:r>
              <a:rPr lang="it-IT" dirty="0">
                <a:solidFill>
                  <a:srgbClr val="000090"/>
                </a:solidFill>
              </a:rPr>
              <a:t>I giovani calciatori coinvolti avranno la possibilità di confrontarsi attraverso la modalità di gioco 7c7, modello di riferimento per la categoria Pulcini, e sarà preceduta da una rapida competizione </a:t>
            </a:r>
            <a:r>
              <a:rPr lang="it-IT" dirty="0" smtClean="0">
                <a:solidFill>
                  <a:srgbClr val="000090"/>
                </a:solidFill>
              </a:rPr>
              <a:t>nel </a:t>
            </a:r>
            <a:r>
              <a:rPr lang="it-IT" dirty="0">
                <a:solidFill>
                  <a:srgbClr val="000090"/>
                </a:solidFill>
              </a:rPr>
              <a:t>modello di gioco </a:t>
            </a:r>
            <a:r>
              <a:rPr lang="it-IT" dirty="0" smtClean="0">
                <a:solidFill>
                  <a:srgbClr val="000090"/>
                </a:solidFill>
              </a:rPr>
              <a:t>3c3</a:t>
            </a:r>
            <a:endParaRPr lang="it-IT" dirty="0">
              <a:solidFill>
                <a:srgbClr val="000090"/>
              </a:solidFill>
            </a:endParaRPr>
          </a:p>
          <a:p>
            <a:pPr>
              <a:buNone/>
            </a:pPr>
            <a:endParaRPr lang="it-IT" sz="2000" dirty="0" smtClean="0">
              <a:solidFill>
                <a:srgbClr val="00206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46592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2354413"/>
            <a:ext cx="10515600" cy="3717492"/>
          </a:xfrm>
        </p:spPr>
        <p:txBody>
          <a:bodyPr>
            <a:normAutofit/>
          </a:bodyPr>
          <a:lstStyle/>
          <a:p>
            <a:pPr marL="0" indent="0" algn="ctr">
              <a:buNone/>
            </a:pPr>
            <a:r>
              <a:rPr lang="it-IT" dirty="0">
                <a:solidFill>
                  <a:srgbClr val="000090"/>
                </a:solidFill>
              </a:rPr>
              <a:t>L</a:t>
            </a:r>
            <a:r>
              <a:rPr lang="it-IT" dirty="0" smtClean="0">
                <a:solidFill>
                  <a:srgbClr val="000090"/>
                </a:solidFill>
              </a:rPr>
              <a:t>’organizzazione </a:t>
            </a:r>
            <a:r>
              <a:rPr lang="it-IT" dirty="0">
                <a:solidFill>
                  <a:srgbClr val="000090"/>
                </a:solidFill>
              </a:rPr>
              <a:t>del campo è stata così </a:t>
            </a:r>
            <a:r>
              <a:rPr lang="it-IT" dirty="0" smtClean="0">
                <a:solidFill>
                  <a:srgbClr val="000090"/>
                </a:solidFill>
              </a:rPr>
              <a:t>concepita:</a:t>
            </a:r>
            <a:endParaRPr lang="it-IT" dirty="0">
              <a:solidFill>
                <a:srgbClr val="000090"/>
              </a:solidFill>
            </a:endParaRPr>
          </a:p>
          <a:p>
            <a:pPr marL="0" indent="0" algn="just">
              <a:buNone/>
            </a:pPr>
            <a:endParaRPr lang="it-IT" dirty="0" smtClean="0">
              <a:solidFill>
                <a:srgbClr val="000090"/>
              </a:solidFill>
            </a:endParaRPr>
          </a:p>
          <a:p>
            <a:pPr marL="0" indent="0" algn="just">
              <a:buNone/>
            </a:pPr>
            <a:r>
              <a:rPr lang="it-IT" dirty="0">
                <a:solidFill>
                  <a:srgbClr val="000090"/>
                </a:solidFill>
              </a:rPr>
              <a:t>A</a:t>
            </a:r>
            <a:r>
              <a:rPr lang="it-IT" dirty="0" smtClean="0">
                <a:solidFill>
                  <a:srgbClr val="000090"/>
                </a:solidFill>
              </a:rPr>
              <a:t>ll’interno </a:t>
            </a:r>
            <a:r>
              <a:rPr lang="it-IT" dirty="0">
                <a:solidFill>
                  <a:srgbClr val="000090"/>
                </a:solidFill>
              </a:rPr>
              <a:t>del campo di calcio a 7 dovranno essere creati </a:t>
            </a:r>
            <a:r>
              <a:rPr lang="it-IT" dirty="0">
                <a:solidFill>
                  <a:srgbClr val="FF0000"/>
                </a:solidFill>
              </a:rPr>
              <a:t>4 mini campi </a:t>
            </a:r>
            <a:r>
              <a:rPr lang="it-IT" dirty="0">
                <a:solidFill>
                  <a:srgbClr val="000090"/>
                </a:solidFill>
              </a:rPr>
              <a:t>dove i giovani calciatori si sfideranno in una tipologia di “Partita 3c3 in situazione semplificata” ed in una tipologia di esercizio del modello “Gioco di Tecnica” (vedi Esercitazioni)</a:t>
            </a:r>
            <a:r>
              <a:rPr lang="it-IT" dirty="0" smtClean="0">
                <a:solidFill>
                  <a:srgbClr val="000090"/>
                </a:solidFill>
              </a:rPr>
              <a:t>.</a:t>
            </a:r>
          </a:p>
          <a:p>
            <a:pPr marL="0" indent="0" algn="just">
              <a:buNone/>
            </a:pPr>
            <a:r>
              <a:rPr lang="it-IT" dirty="0">
                <a:solidFill>
                  <a:srgbClr val="000090"/>
                </a:solidFill>
              </a:rPr>
              <a:t>Di conseguenza in ognuna delle due metà del campo sono previsti 2 spazi, definiti in modo che le linee coincidano con quelle del campo a 7.</a:t>
            </a:r>
          </a:p>
          <a:p>
            <a:pPr marL="0" indent="0" algn="just">
              <a:buNone/>
            </a:pPr>
            <a:endParaRPr lang="it-IT" dirty="0">
              <a:solidFill>
                <a:srgbClr val="00009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59118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3097911"/>
            <a:ext cx="10515600" cy="3485149"/>
          </a:xfrm>
        </p:spPr>
        <p:txBody>
          <a:bodyPr>
            <a:normAutofit/>
          </a:bodyPr>
          <a:lstStyle/>
          <a:p>
            <a:pPr marL="0" indent="0" algn="ctr">
              <a:buNone/>
            </a:pPr>
            <a:r>
              <a:rPr lang="it-IT" sz="3000" dirty="0">
                <a:solidFill>
                  <a:srgbClr val="000090"/>
                </a:solidFill>
              </a:rPr>
              <a:t>L</a:t>
            </a:r>
            <a:r>
              <a:rPr lang="it-IT" sz="3000" dirty="0" smtClean="0">
                <a:solidFill>
                  <a:srgbClr val="000090"/>
                </a:solidFill>
              </a:rPr>
              <a:t>’organizzazione </a:t>
            </a:r>
            <a:r>
              <a:rPr lang="it-IT" sz="3000" dirty="0">
                <a:solidFill>
                  <a:srgbClr val="000090"/>
                </a:solidFill>
              </a:rPr>
              <a:t>del campo è stata così </a:t>
            </a:r>
            <a:r>
              <a:rPr lang="it-IT" sz="3000" dirty="0" smtClean="0">
                <a:solidFill>
                  <a:srgbClr val="000090"/>
                </a:solidFill>
              </a:rPr>
              <a:t>concepita:</a:t>
            </a:r>
            <a:endParaRPr lang="it-IT" sz="3000" dirty="0">
              <a:solidFill>
                <a:srgbClr val="000090"/>
              </a:solidFill>
            </a:endParaRPr>
          </a:p>
          <a:p>
            <a:pPr marL="0" indent="0" algn="just">
              <a:buNone/>
            </a:pPr>
            <a:endParaRPr lang="it-IT" dirty="0" smtClean="0">
              <a:solidFill>
                <a:srgbClr val="000090"/>
              </a:solidFill>
            </a:endParaRPr>
          </a:p>
          <a:p>
            <a:pPr marL="0" indent="0" algn="just">
              <a:buNone/>
            </a:pPr>
            <a:r>
              <a:rPr lang="it-IT" dirty="0">
                <a:solidFill>
                  <a:srgbClr val="000090"/>
                </a:solidFill>
              </a:rPr>
              <a:t>Nell’organizzazione degli spazi sarà sufficiente posizionare i delimitatori per segnalare le porticine e delimitare il campo, facendo comunque coincidere il maggior numero di lati possibile con le linee che delimitano il campo per la gara 7c7</a:t>
            </a:r>
            <a:r>
              <a:rPr lang="it-IT" dirty="0" smtClean="0">
                <a:solidFill>
                  <a:srgbClr val="000090"/>
                </a:solidFill>
              </a:rPr>
              <a:t>.</a:t>
            </a:r>
          </a:p>
          <a:p>
            <a:pPr marL="0" indent="0" algn="just">
              <a:buNone/>
            </a:pPr>
            <a:r>
              <a:rPr lang="it-IT" dirty="0" smtClean="0">
                <a:solidFill>
                  <a:srgbClr val="000090"/>
                </a:solidFill>
              </a:rPr>
              <a:t> </a:t>
            </a:r>
          </a:p>
          <a:p>
            <a:pPr marL="0" indent="0" algn="just">
              <a:buNone/>
            </a:pPr>
            <a:endParaRPr lang="it-IT" dirty="0">
              <a:solidFill>
                <a:srgbClr val="000090"/>
              </a:solidFill>
            </a:endParaRPr>
          </a:p>
          <a:p>
            <a:pPr marL="0" indent="0" algn="just">
              <a:buNone/>
            </a:pPr>
            <a:endParaRPr lang="it-IT" dirty="0">
              <a:solidFill>
                <a:srgbClr val="00009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79364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803901">
            <a:off x="4069636" y="192207"/>
            <a:ext cx="4158371" cy="6969183"/>
          </a:xfrm>
          <a:prstGeom prst="rect">
            <a:avLst/>
          </a:prstGeom>
          <a:scene3d>
            <a:camera prst="orthographicFront"/>
            <a:lightRig rig="flat" dir="t"/>
          </a:scene3d>
          <a:sp3d prstMaterial="powder"/>
        </p:spPr>
      </p:pic>
      <p:sp>
        <p:nvSpPr>
          <p:cNvPr id="3" name="Segnaposto contenuto 2"/>
          <p:cNvSpPr>
            <a:spLocks noGrp="1"/>
          </p:cNvSpPr>
          <p:nvPr>
            <p:ph idx="1"/>
          </p:nvPr>
        </p:nvSpPr>
        <p:spPr>
          <a:xfrm>
            <a:off x="838200" y="3097911"/>
            <a:ext cx="10515600" cy="3485149"/>
          </a:xfrm>
        </p:spPr>
        <p:txBody>
          <a:bodyPr>
            <a:normAutofit/>
          </a:bodyPr>
          <a:lstStyle/>
          <a:p>
            <a:pPr marL="0" indent="0" algn="ctr">
              <a:buNone/>
            </a:pPr>
            <a:r>
              <a:rPr lang="it-IT" sz="3000" dirty="0">
                <a:solidFill>
                  <a:srgbClr val="000090"/>
                </a:solidFill>
              </a:rPr>
              <a:t>L</a:t>
            </a:r>
            <a:r>
              <a:rPr lang="it-IT" sz="3000" dirty="0" smtClean="0">
                <a:solidFill>
                  <a:srgbClr val="000090"/>
                </a:solidFill>
              </a:rPr>
              <a:t>’organizzazione </a:t>
            </a:r>
            <a:r>
              <a:rPr lang="it-IT" sz="3000" dirty="0">
                <a:solidFill>
                  <a:srgbClr val="000090"/>
                </a:solidFill>
              </a:rPr>
              <a:t>del campo è stata così </a:t>
            </a:r>
            <a:r>
              <a:rPr lang="it-IT" sz="3000" dirty="0" smtClean="0">
                <a:solidFill>
                  <a:srgbClr val="000090"/>
                </a:solidFill>
              </a:rPr>
              <a:t>concepita:</a:t>
            </a:r>
            <a:endParaRPr lang="it-IT" sz="3000" dirty="0">
              <a:solidFill>
                <a:srgbClr val="000090"/>
              </a:solidFill>
            </a:endParaRPr>
          </a:p>
          <a:p>
            <a:pPr marL="0" indent="0" algn="just">
              <a:buNone/>
            </a:pPr>
            <a:endParaRPr lang="it-IT" dirty="0" smtClean="0">
              <a:solidFill>
                <a:srgbClr val="000090"/>
              </a:solidFill>
            </a:endParaRPr>
          </a:p>
          <a:p>
            <a:pPr marL="0" indent="0" algn="just">
              <a:buNone/>
            </a:pPr>
            <a:r>
              <a:rPr lang="it-IT" dirty="0">
                <a:solidFill>
                  <a:srgbClr val="000090"/>
                </a:solidFill>
              </a:rPr>
              <a:t>Al termine dei primi 6’ di gioco, il gioco si interrompe ed i giocatori passeranno nello spazio a fianco per confrontarsi con una nuova sfida (chi ha giocato la Partita 3c3 si sfida nel Gioco di Tecnica e viceversa). Il cambio della sfida non prevede tempo di riposo.</a:t>
            </a:r>
          </a:p>
          <a:p>
            <a:pPr marL="0" indent="0" algn="just">
              <a:buNone/>
            </a:pPr>
            <a:r>
              <a:rPr lang="it-IT" dirty="0" smtClean="0">
                <a:solidFill>
                  <a:srgbClr val="000090"/>
                </a:solidFill>
              </a:rPr>
              <a:t> </a:t>
            </a:r>
          </a:p>
          <a:p>
            <a:pPr marL="0" indent="0" algn="just">
              <a:buNone/>
            </a:pPr>
            <a:endParaRPr lang="it-IT" dirty="0">
              <a:solidFill>
                <a:srgbClr val="000090"/>
              </a:solidFill>
            </a:endParaRPr>
          </a:p>
          <a:p>
            <a:pPr marL="0" indent="0" algn="just">
              <a:buNone/>
            </a:pPr>
            <a:endParaRPr lang="it-IT" dirty="0">
              <a:solidFill>
                <a:srgbClr val="00009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 y="140826"/>
            <a:ext cx="1061448" cy="1778924"/>
          </a:xfrm>
          <a:prstGeom prst="rect">
            <a:avLst/>
          </a:prstGeom>
        </p:spPr>
      </p:pic>
      <p:sp>
        <p:nvSpPr>
          <p:cNvPr id="9" name="Titolo 8"/>
          <p:cNvSpPr>
            <a:spLocks noGrp="1"/>
          </p:cNvSpPr>
          <p:nvPr>
            <p:ph type="title"/>
          </p:nvPr>
        </p:nvSpPr>
        <p:spPr/>
        <p:txBody>
          <a:bodyPr>
            <a:normAutofit/>
          </a:bodyPr>
          <a:lstStyle/>
          <a:p>
            <a:pPr algn="ctr"/>
            <a:r>
              <a:rPr lang="it-IT" sz="4000" dirty="0" smtClean="0">
                <a:ln w="18415" cmpd="sng">
                  <a:solidFill>
                    <a:srgbClr val="000090"/>
                  </a:solidFill>
                  <a:prstDash val="solid"/>
                </a:ln>
                <a:solidFill>
                  <a:srgbClr val="FFFFFF"/>
                </a:solidFill>
                <a:effectLst>
                  <a:outerShdw blurRad="63500" dir="3600000" algn="tl" rotWithShape="0">
                    <a:srgbClr val="000000">
                      <a:alpha val="70000"/>
                    </a:srgbClr>
                  </a:outerShdw>
                </a:effectLst>
              </a:rPr>
              <a:t>ASPETTI ORGANIZZATIVI</a:t>
            </a:r>
            <a:endParaRPr lang="it-IT" sz="4000" dirty="0">
              <a:ln w="18415" cmpd="sng">
                <a:solidFill>
                  <a:srgbClr val="00009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29833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26412</TotalTime>
  <Words>2201</Words>
  <Application>Microsoft Office PowerPoint</Application>
  <PresentationFormat>Widescreen</PresentationFormat>
  <Paragraphs>148</Paragraphs>
  <Slides>26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26</vt:i4>
      </vt:variant>
    </vt:vector>
  </HeadingPairs>
  <TitlesOfParts>
    <vt:vector size="31" baseType="lpstr">
      <vt:lpstr>Arial</vt:lpstr>
      <vt:lpstr>Calibri</vt:lpstr>
      <vt:lpstr>Calibri Light</vt:lpstr>
      <vt:lpstr>Candara</vt:lpstr>
      <vt:lpstr>Tema di Office</vt:lpstr>
      <vt:lpstr>Presentazione standard di PowerPoint</vt:lpstr>
      <vt:lpstr>OBIETTIVI</vt:lpstr>
      <vt:lpstr>PRESUPPOSTI METODOLOGICI</vt:lpstr>
      <vt:lpstr>PRESUPPOSTI METODOLOGICI</vt:lpstr>
      <vt:lpstr>ASPETTI ORGANIZZATIVI</vt:lpstr>
      <vt:lpstr>ASPETTI ORGANIZZATIVI</vt:lpstr>
      <vt:lpstr>ASPETTI ORGANIZZATIVI</vt:lpstr>
      <vt:lpstr>ASPETTI ORGANIZZATIVI</vt:lpstr>
      <vt:lpstr>ASPETTI ORGANIZZATIVI</vt:lpstr>
      <vt:lpstr>ASPETTI ORGANIZZATIVI</vt:lpstr>
      <vt:lpstr>      </vt:lpstr>
      <vt:lpstr>LE ESERCITAZIONI</vt:lpstr>
      <vt:lpstr>LE ESERCITAZIONI</vt:lpstr>
      <vt:lpstr>LE ESERCITAZIONI</vt:lpstr>
      <vt:lpstr>LE ESERCITAZIONI</vt:lpstr>
      <vt:lpstr>LE ESERCITAZIONI</vt:lpstr>
      <vt:lpstr>LE ESERCITAZIONI</vt:lpstr>
      <vt:lpstr>LE ESERCITAZIONI</vt:lpstr>
      <vt:lpstr>LE ESERCITAZIONI</vt:lpstr>
      <vt:lpstr>LE ESERCITAZIONI</vt:lpstr>
      <vt:lpstr>LE ESERCITAZIONI</vt:lpstr>
      <vt:lpstr>LE ESERCITAZIONI</vt:lpstr>
      <vt:lpstr>ASPETTI TECNICI</vt:lpstr>
      <vt:lpstr>DISTRIBUZIONE GIOCATORI IN CAMPO</vt:lpstr>
      <vt:lpstr>MODALITA’ ASSEGNAZIONE PUNTEGGI INCONTRO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alvertorresi</dc:creator>
  <cp:lastModifiedBy>alvertorresi</cp:lastModifiedBy>
  <cp:revision>236</cp:revision>
  <dcterms:created xsi:type="dcterms:W3CDTF">2018-08-20T08:10:19Z</dcterms:created>
  <dcterms:modified xsi:type="dcterms:W3CDTF">2019-09-25T10:58:23Z</dcterms:modified>
</cp:coreProperties>
</file>